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changesInfos/changesInfo1.xml" ContentType="application/vnd.ms-powerpoint.changesinfo+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commentAuthors.xml" ContentType="application/vnd.openxmlformats-officedocument.presentationml.commentAuthors+xml"/>
  <Override PartName="/ppt/slides/slide7.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5"/>
  </p:notesMasterIdLst>
  <p:handoutMasterIdLst>
    <p:handoutMasterId r:id="rId56"/>
  </p:handoutMasterIdLst>
  <p:sldIdLst>
    <p:sldId id="327" r:id="rId6"/>
    <p:sldId id="330" r:id="rId7"/>
    <p:sldId id="331" r:id="rId8"/>
    <p:sldId id="332" r:id="rId9"/>
    <p:sldId id="333" r:id="rId10"/>
    <p:sldId id="298" r:id="rId11"/>
    <p:sldId id="262" r:id="rId12"/>
    <p:sldId id="334" r:id="rId13"/>
    <p:sldId id="263" r:id="rId14"/>
    <p:sldId id="335" r:id="rId15"/>
    <p:sldId id="336" r:id="rId16"/>
    <p:sldId id="299" r:id="rId17"/>
    <p:sldId id="264" r:id="rId18"/>
    <p:sldId id="266" r:id="rId19"/>
    <p:sldId id="265" r:id="rId20"/>
    <p:sldId id="276" r:id="rId21"/>
    <p:sldId id="303" r:id="rId22"/>
    <p:sldId id="293"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B49CB"/>
    <a:srgbClr val="0948CB"/>
    <a:srgbClr val="F2F2F2"/>
    <a:srgbClr val="F2F4F8"/>
    <a:srgbClr val="121619"/>
    <a:srgbClr val="1C7DDB"/>
    <a:srgbClr val="145579"/>
    <a:srgbClr val="3A6483"/>
    <a:srgbClr val="204E79"/>
    <a:srgbClr val="00549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501"/>
    <p:restoredTop sz="85174"/>
  </p:normalViewPr>
  <p:slideViewPr>
    <p:cSldViewPr snapToGrid="0" snapToObjects="1">
      <p:cViewPr>
        <p:scale>
          <a:sx n="66" d="100"/>
          <a:sy n="66" d="100"/>
        </p:scale>
        <p:origin x="-1080" y="6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2/15/2022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7</a:t>
            </a:fld>
            <a:endParaRPr lang="en-US"/>
          </a:p>
        </p:txBody>
      </p:sp>
    </p:spTree>
    <p:extLst>
      <p:ext uri="{BB962C8B-B14F-4D97-AF65-F5344CB8AC3E}">
        <p14:creationId xmlns=""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19</a:t>
            </a:fld>
            <a:endParaRPr lang="en-US"/>
          </a:p>
        </p:txBody>
      </p:sp>
    </p:spTree>
    <p:extLst>
      <p:ext uri="{BB962C8B-B14F-4D97-AF65-F5344CB8AC3E}">
        <p14:creationId xmlns=""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2/15/2022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2/15/2022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7C9B81F-C347-4BEF-BFDF-29C42F48304A}" type="datetimeFigureOut">
              <a:rPr lang="en-US" smtClean="0"/>
              <a:pPr/>
              <a:t>2/18/2022</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fld id="{A190C97C-0095-2443-AC12-FA4CBA4ACD4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4E5C39-FE1E-4048-9E78-68F07A4195FB}" type="datetimeFigureOut">
              <a:rPr lang="en-US" smtClean="0"/>
              <a:pPr/>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pPr/>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E4E5C39-FE1E-4048-9E78-68F07A4195FB}" type="datetimeFigureOut">
              <a:rPr lang="en-US" smtClean="0"/>
              <a:pPr/>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E4E5C39-FE1E-4048-9E78-68F07A4195FB}" type="datetimeFigureOut">
              <a:rPr lang="en-US" smtClean="0"/>
              <a:pPr/>
              <a:t>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E4E5C39-FE1E-4048-9E78-68F07A4195FB}" type="datetimeFigureOut">
              <a:rPr lang="en-US" smtClean="0"/>
              <a:pPr/>
              <a:t>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2/15/2022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pPr/>
              <a:t>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E4E5C39-FE1E-4048-9E78-68F07A4195FB}" type="datetimeFigureOut">
              <a:rPr lang="en-US" smtClean="0"/>
              <a:pPr/>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pPr/>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A190C97C-0095-2443-AC12-FA4CBA4ACD4D}" type="slidenum">
              <a:rPr lang="en-US" smtClean="0"/>
              <a:pPr/>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4E5C39-FE1E-4048-9E78-68F07A4195FB}" type="datetimeFigureOut">
              <a:rPr lang="en-US" smtClean="0"/>
              <a:pPr/>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4E5C39-FE1E-4048-9E78-68F07A4195FB}" type="datetimeFigureOut">
              <a:rPr lang="en-US" smtClean="0"/>
              <a:pPr/>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103807829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2/15/2022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2/15/2022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2/15/2022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2/15/2022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428588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97621030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2/15/2022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2/15/2022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2/15/2022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2/18/2022</a:t>
            </a:fld>
            <a:endParaRPr lang="en-US" dirty="0">
              <a:solidFill>
                <a:schemeClr val="tx2">
                  <a:shade val="90000"/>
                </a:schemeClr>
              </a:solidFill>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A190C97C-0095-2443-AC12-FA4CBA4ACD4D}" type="slidenum">
              <a:rPr lang="en-US" smtClean="0"/>
              <a:pPr/>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34.xml"/><Relationship Id="rId5" Type="http://schemas.openxmlformats.org/officeDocument/2006/relationships/image" Target="../media/image9.jpe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37.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pn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png"/><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png"/><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63.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png"/><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png"/><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1044222" y="5569008"/>
            <a:ext cx="3553177" cy="707886"/>
          </a:xfrm>
          <a:prstGeom prst="rect">
            <a:avLst/>
          </a:prstGeom>
          <a:noFill/>
        </p:spPr>
        <p:txBody>
          <a:bodyPr wrap="square" lIns="91440" tIns="45720" rIns="91440" bIns="45720" rtlCol="0" anchor="t">
            <a:spAutoFit/>
          </a:bodyPr>
          <a:lstStyle/>
          <a:p>
            <a:r>
              <a:rPr lang="en-US" sz="2000" dirty="0" smtClean="0">
                <a:solidFill>
                  <a:schemeClr val="bg2"/>
                </a:solidFill>
                <a:latin typeface="Arial Black" pitchFamily="34" charset="0"/>
                <a:ea typeface="SF Pro" pitchFamily="2" charset="0"/>
                <a:cs typeface="Times New Roman" pitchFamily="18" charset="0"/>
              </a:rPr>
              <a:t>Valentine </a:t>
            </a:r>
            <a:r>
              <a:rPr lang="en-US" sz="2000" dirty="0" err="1" smtClean="0">
                <a:solidFill>
                  <a:schemeClr val="bg2"/>
                </a:solidFill>
                <a:latin typeface="Arial Black" pitchFamily="34" charset="0"/>
                <a:ea typeface="SF Pro" pitchFamily="2" charset="0"/>
                <a:cs typeface="Times New Roman" pitchFamily="18" charset="0"/>
              </a:rPr>
              <a:t>Zuh</a:t>
            </a:r>
            <a:r>
              <a:rPr lang="en-US" sz="2000" dirty="0" smtClean="0">
                <a:solidFill>
                  <a:schemeClr val="bg2"/>
                </a:solidFill>
                <a:latin typeface="Arial Black" pitchFamily="34" charset="0"/>
                <a:ea typeface="SF Pro" pitchFamily="2" charset="0"/>
                <a:cs typeface="Times New Roman" pitchFamily="18" charset="0"/>
              </a:rPr>
              <a:t> </a:t>
            </a:r>
            <a:r>
              <a:rPr lang="en-US" sz="2000" dirty="0" err="1" smtClean="0">
                <a:solidFill>
                  <a:schemeClr val="bg2"/>
                </a:solidFill>
                <a:latin typeface="Arial Black" pitchFamily="34" charset="0"/>
                <a:ea typeface="SF Pro" pitchFamily="2" charset="0"/>
                <a:cs typeface="Times New Roman" pitchFamily="18" charset="0"/>
              </a:rPr>
              <a:t>Njung</a:t>
            </a:r>
            <a:endParaRPr lang="en-US" sz="2000" dirty="0">
              <a:solidFill>
                <a:schemeClr val="bg2"/>
              </a:solidFill>
              <a:latin typeface="Arial Black" pitchFamily="34" charset="0"/>
              <a:ea typeface="SF Pro" pitchFamily="2" charset="0"/>
              <a:cs typeface="Times New Roman" pitchFamily="18" charset="0"/>
            </a:endParaRPr>
          </a:p>
          <a:p>
            <a:r>
              <a:rPr lang="en-US" sz="2000" dirty="0" smtClean="0">
                <a:solidFill>
                  <a:schemeClr val="bg2"/>
                </a:solidFill>
                <a:latin typeface="Arial Black" pitchFamily="34" charset="0"/>
                <a:ea typeface="SF Pro" pitchFamily="2" charset="0"/>
                <a:cs typeface="Times New Roman" pitchFamily="18" charset="0"/>
              </a:rPr>
              <a:t>February </a:t>
            </a:r>
            <a:r>
              <a:rPr lang="en-US" sz="2000" dirty="0" smtClean="0">
                <a:solidFill>
                  <a:schemeClr val="bg2"/>
                </a:solidFill>
                <a:latin typeface="Arial Black" pitchFamily="34" charset="0"/>
                <a:ea typeface="SF Pro" pitchFamily="2" charset="0"/>
                <a:cs typeface="Times New Roman" pitchFamily="18" charset="0"/>
              </a:rPr>
              <a:t>18, </a:t>
            </a:r>
            <a:r>
              <a:rPr lang="en-US" sz="2000" dirty="0" smtClean="0">
                <a:solidFill>
                  <a:schemeClr val="bg2"/>
                </a:solidFill>
                <a:latin typeface="Arial Black" pitchFamily="34" charset="0"/>
                <a:ea typeface="SF Pro" pitchFamily="2" charset="0"/>
                <a:cs typeface="Times New Roman" pitchFamily="18" charset="0"/>
              </a:rPr>
              <a:t>2022</a:t>
            </a:r>
            <a:endParaRPr lang="en-US" sz="2000" dirty="0">
              <a:solidFill>
                <a:schemeClr val="bg2"/>
              </a:solidFill>
              <a:latin typeface="Arial Black" pitchFamily="34" charset="0"/>
              <a:ea typeface="SF Pro" pitchFamily="2" charset="0"/>
              <a:cs typeface="Times New Roman" pitchFamily="18"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 xmlns:a16="http://schemas.microsoft.com/office/drawing/2014/main" id="{2C36AF9D-A911-994B-90EA-013D4CDA5604}"/>
              </a:ext>
            </a:extLst>
          </p:cNvPr>
          <p:cNvSpPr txBox="1"/>
          <p:nvPr/>
        </p:nvSpPr>
        <p:spPr>
          <a:xfrm>
            <a:off x="1244600" y="4279900"/>
            <a:ext cx="7581900" cy="523220"/>
          </a:xfrm>
          <a:prstGeom prst="rect">
            <a:avLst/>
          </a:prstGeom>
          <a:noFill/>
        </p:spPr>
        <p:txBody>
          <a:bodyPr wrap="square" lIns="91440" tIns="45720" rIns="91440" bIns="45720" rtlCol="0" anchor="t">
            <a:spAutoFit/>
          </a:bodyPr>
          <a:lstStyle/>
          <a:p>
            <a:pPr algn="ctr"/>
            <a:r>
              <a:rPr lang="en-US" sz="2800" b="1" dirty="0" smtClean="0">
                <a:ln>
                  <a:solidFill>
                    <a:srgbClr val="F2F4F8"/>
                  </a:solidFill>
                </a:ln>
                <a:latin typeface="Arial Black" pitchFamily="34" charset="0"/>
                <a:ea typeface="SF Pro" pitchFamily="2" charset="0"/>
                <a:cs typeface="Times New Roman" pitchFamily="18" charset="0"/>
              </a:rPr>
              <a:t>DATA SCIENCE CAPSTONE PROJECT</a:t>
            </a:r>
            <a:endParaRPr lang="en-US" sz="2800" b="1" dirty="0">
              <a:ln>
                <a:solidFill>
                  <a:srgbClr val="F2F4F8"/>
                </a:solidFill>
              </a:ln>
              <a:latin typeface="Arial Black" pitchFamily="34" charset="0"/>
              <a:ea typeface="SF Pro" pitchFamily="2" charset="0"/>
              <a:cs typeface="Times New Roman" pitchFamily="18" charset="0"/>
            </a:endParaRPr>
          </a:p>
        </p:txBody>
      </p:sp>
    </p:spTree>
    <p:extLst>
      <p:ext uri="{BB962C8B-B14F-4D97-AF65-F5344CB8AC3E}">
        <p14:creationId xmlns=""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9900" y="800100"/>
            <a:ext cx="10845800" cy="1732590"/>
          </a:xfrm>
          <a:prstGeom prst="rect">
            <a:avLst/>
          </a:prstGeom>
        </p:spPr>
        <p:txBody>
          <a:bodyPr wrap="square">
            <a:spAutoFit/>
          </a:bodyPr>
          <a:lstStyle/>
          <a:p>
            <a:pPr>
              <a:lnSpc>
                <a:spcPct val="150000"/>
              </a:lnSpc>
              <a:spcBef>
                <a:spcPts val="1400"/>
              </a:spcBef>
              <a:buNone/>
            </a:pPr>
            <a:r>
              <a:rPr lang="en-US" dirty="0" smtClean="0">
                <a:latin typeface="Abadi"/>
              </a:rPr>
              <a:t> </a:t>
            </a:r>
            <a:r>
              <a:rPr lang="en-US" sz="2200" dirty="0" smtClean="0">
                <a:latin typeface="Abadi"/>
              </a:rPr>
              <a:t>Data Columns are obtained by using Wikipedia Web Scraping: </a:t>
            </a:r>
          </a:p>
          <a:p>
            <a:pPr>
              <a:lnSpc>
                <a:spcPct val="150000"/>
              </a:lnSpc>
              <a:spcBef>
                <a:spcPts val="1400"/>
              </a:spcBef>
              <a:buNone/>
            </a:pPr>
            <a:r>
              <a:rPr lang="en-US" sz="2200" dirty="0" smtClean="0">
                <a:latin typeface="Abadi"/>
              </a:rPr>
              <a:t>Flight </a:t>
            </a:r>
            <a:r>
              <a:rPr lang="en-US" sz="2200" dirty="0" smtClean="0">
                <a:latin typeface="Abadi"/>
              </a:rPr>
              <a:t>No,  </a:t>
            </a:r>
            <a:r>
              <a:rPr lang="en-US" sz="2200" dirty="0" smtClean="0">
                <a:latin typeface="Abadi"/>
              </a:rPr>
              <a:t>Launch site, Payload, </a:t>
            </a:r>
            <a:r>
              <a:rPr lang="en-US" sz="2200" dirty="0" err="1" smtClean="0">
                <a:latin typeface="Abadi"/>
              </a:rPr>
              <a:t>PayloadMass</a:t>
            </a:r>
            <a:r>
              <a:rPr lang="en-US" sz="2200" dirty="0" smtClean="0">
                <a:latin typeface="Abadi"/>
              </a:rPr>
              <a:t>, Orbit, Customer, Launch outcome, Version Booster, Booster landing, Date, Time </a:t>
            </a:r>
            <a:endParaRPr lang="en-US" sz="2200" dirty="0" smtClean="0">
              <a:solidFill>
                <a:schemeClr val="accent3">
                  <a:lumMod val="25000"/>
                </a:schemeClr>
              </a:solidFill>
              <a:latin typeface="Abadi"/>
            </a:endParaRPr>
          </a:p>
        </p:txBody>
      </p:sp>
      <p:sp>
        <p:nvSpPr>
          <p:cNvPr id="3"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10756900" y="6025573"/>
            <a:ext cx="701072" cy="401638"/>
          </a:xfrm>
        </p:spPr>
        <p:txBody>
          <a:bodyPr anchor="ctr">
            <a:normAutofit/>
          </a:bodyPr>
          <a:lstStyle/>
          <a:p>
            <a:pPr>
              <a:spcAft>
                <a:spcPts val="600"/>
              </a:spcAft>
            </a:pPr>
            <a:fld id="{5075537C-CA84-1446-933C-8E9D027F9201}" type="slidenum">
              <a:rPr lang="en-US" smtClean="0"/>
              <a:pPr>
                <a:spcAft>
                  <a:spcPts val="600"/>
                </a:spcAft>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9300" y="596900"/>
            <a:ext cx="10845800" cy="646331"/>
          </a:xfrm>
          <a:prstGeom prst="rect">
            <a:avLst/>
          </a:prstGeom>
        </p:spPr>
        <p:txBody>
          <a:bodyPr wrap="square">
            <a:spAutoFit/>
          </a:bodyPr>
          <a:lstStyle/>
          <a:p>
            <a:r>
              <a:rPr lang="en-US" sz="3600" dirty="0" smtClean="0">
                <a:solidFill>
                  <a:srgbClr val="0B49CB"/>
                </a:solidFill>
                <a:latin typeface="Abadi"/>
              </a:rPr>
              <a:t>Data Collection – </a:t>
            </a:r>
            <a:r>
              <a:rPr lang="en-US" sz="3600" dirty="0" err="1" smtClean="0">
                <a:solidFill>
                  <a:srgbClr val="0B49CB"/>
                </a:solidFill>
                <a:latin typeface="Abadi"/>
              </a:rPr>
              <a:t>SpaceX</a:t>
            </a:r>
            <a:r>
              <a:rPr lang="en-US" sz="3600" dirty="0" smtClean="0">
                <a:solidFill>
                  <a:srgbClr val="0B49CB"/>
                </a:solidFill>
                <a:latin typeface="Abadi"/>
              </a:rPr>
              <a:t> API</a:t>
            </a:r>
            <a:endParaRPr lang="en-US" sz="3600" dirty="0">
              <a:solidFill>
                <a:srgbClr val="0B49CB"/>
              </a:solidFill>
              <a:latin typeface="Abadi"/>
            </a:endParaRPr>
          </a:p>
        </p:txBody>
      </p:sp>
      <p:sp>
        <p:nvSpPr>
          <p:cNvPr id="25" name="Rectangle 24"/>
          <p:cNvSpPr/>
          <p:nvPr/>
        </p:nvSpPr>
        <p:spPr>
          <a:xfrm>
            <a:off x="972537" y="5016500"/>
            <a:ext cx="10381263" cy="646331"/>
          </a:xfrm>
          <a:prstGeom prst="rect">
            <a:avLst/>
          </a:prstGeom>
        </p:spPr>
        <p:txBody>
          <a:bodyPr wrap="square">
            <a:spAutoFit/>
          </a:bodyPr>
          <a:lstStyle/>
          <a:p>
            <a:r>
              <a:rPr lang="en-US" dirty="0" smtClean="0">
                <a:solidFill>
                  <a:schemeClr val="accent3">
                    <a:lumMod val="25000"/>
                  </a:schemeClr>
                </a:solidFill>
                <a:latin typeface="Abadi" panose="020B0604020104020204" pitchFamily="34" charset="0"/>
              </a:rPr>
              <a:t>GitHub URL of the completed </a:t>
            </a:r>
            <a:r>
              <a:rPr lang="en-US" dirty="0" err="1" smtClean="0">
                <a:solidFill>
                  <a:schemeClr val="accent3">
                    <a:lumMod val="25000"/>
                  </a:schemeClr>
                </a:solidFill>
                <a:latin typeface="Abadi" panose="020B0604020104020204" pitchFamily="34" charset="0"/>
              </a:rPr>
              <a:t>SpaceX</a:t>
            </a:r>
            <a:r>
              <a:rPr lang="en-US" dirty="0" smtClean="0">
                <a:solidFill>
                  <a:schemeClr val="accent3">
                    <a:lumMod val="25000"/>
                  </a:schemeClr>
                </a:solidFill>
                <a:latin typeface="Abadi" panose="020B0604020104020204" pitchFamily="34" charset="0"/>
              </a:rPr>
              <a:t> API calls notebook</a:t>
            </a:r>
            <a:r>
              <a:rPr lang="en-US" dirty="0" smtClean="0">
                <a:solidFill>
                  <a:srgbClr val="0B49CB"/>
                </a:solidFill>
                <a:latin typeface="Abadi" panose="020B0604020104020204" pitchFamily="34" charset="0"/>
              </a:rPr>
              <a:t>: https://</a:t>
            </a:r>
            <a:r>
              <a:rPr lang="en-US" dirty="0" smtClean="0">
                <a:solidFill>
                  <a:srgbClr val="0B49CB"/>
                </a:solidFill>
                <a:latin typeface="Abadi" panose="020B0604020104020204" pitchFamily="34" charset="0"/>
              </a:rPr>
              <a:t>github.com/Njung-Valentine/DATA-SCIENCE-PROFESSIONAL-CERTIFICATE/blob/main/data%20collection%20using%20API.ipynb</a:t>
            </a:r>
            <a:endParaRPr lang="en-US" dirty="0">
              <a:solidFill>
                <a:srgbClr val="0B49CB"/>
              </a:solidFill>
            </a:endParaRPr>
          </a:p>
        </p:txBody>
      </p:sp>
      <p:sp>
        <p:nvSpPr>
          <p:cNvPr id="26" name="Rectangle 25"/>
          <p:cNvSpPr/>
          <p:nvPr/>
        </p:nvSpPr>
        <p:spPr>
          <a:xfrm>
            <a:off x="3746500" y="1291745"/>
            <a:ext cx="3764786" cy="369332"/>
          </a:xfrm>
          <a:prstGeom prst="rect">
            <a:avLst/>
          </a:prstGeom>
        </p:spPr>
        <p:txBody>
          <a:bodyPr wrap="square">
            <a:spAutoFit/>
          </a:bodyPr>
          <a:lstStyle/>
          <a:p>
            <a:r>
              <a:rPr lang="en-US" dirty="0" smtClean="0">
                <a:latin typeface="Abadi"/>
              </a:rPr>
              <a:t>Flowchart of </a:t>
            </a:r>
            <a:r>
              <a:rPr lang="en-US" dirty="0" err="1" smtClean="0">
                <a:latin typeface="Abadi"/>
              </a:rPr>
              <a:t>Spacex</a:t>
            </a:r>
            <a:r>
              <a:rPr lang="en-US" dirty="0" smtClean="0">
                <a:latin typeface="Abadi"/>
              </a:rPr>
              <a:t> API Calls </a:t>
            </a:r>
            <a:endParaRPr lang="en-US" dirty="0"/>
          </a:p>
        </p:txBody>
      </p:sp>
      <p:grpSp>
        <p:nvGrpSpPr>
          <p:cNvPr id="29" name="Group 28"/>
          <p:cNvGrpSpPr/>
          <p:nvPr/>
        </p:nvGrpSpPr>
        <p:grpSpPr>
          <a:xfrm>
            <a:off x="1162050" y="1699177"/>
            <a:ext cx="9659620" cy="3008706"/>
            <a:chOff x="1162050" y="1661077"/>
            <a:chExt cx="9659620" cy="3008706"/>
          </a:xfrm>
        </p:grpSpPr>
        <p:sp>
          <p:nvSpPr>
            <p:cNvPr id="8" name="Rectangle 7"/>
            <p:cNvSpPr/>
            <p:nvPr/>
          </p:nvSpPr>
          <p:spPr>
            <a:xfrm>
              <a:off x="1162050" y="1661077"/>
              <a:ext cx="161925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solidFill>
                    <a:schemeClr val="tx1"/>
                  </a:solidFill>
                  <a:latin typeface="Abadi"/>
                </a:rPr>
                <a:t>Requesting rocket launch data from </a:t>
              </a:r>
              <a:r>
                <a:rPr lang="en-US" sz="1400" dirty="0" err="1" smtClean="0">
                  <a:solidFill>
                    <a:schemeClr val="tx1"/>
                  </a:solidFill>
                  <a:latin typeface="Abadi"/>
                </a:rPr>
                <a:t>SpaceX</a:t>
              </a:r>
              <a:r>
                <a:rPr lang="en-US" sz="1400" dirty="0" smtClean="0">
                  <a:solidFill>
                    <a:schemeClr val="tx1"/>
                  </a:solidFill>
                  <a:latin typeface="Abadi"/>
                </a:rPr>
                <a:t> AP</a:t>
              </a:r>
              <a:endParaRPr lang="en-US" sz="1400" dirty="0">
                <a:solidFill>
                  <a:schemeClr val="tx1"/>
                </a:solidFill>
                <a:latin typeface="Abadi"/>
              </a:endParaRPr>
            </a:p>
          </p:txBody>
        </p:sp>
        <p:sp>
          <p:nvSpPr>
            <p:cNvPr id="9" name="Rectangle 8"/>
            <p:cNvSpPr/>
            <p:nvPr/>
          </p:nvSpPr>
          <p:spPr>
            <a:xfrm>
              <a:off x="3219450" y="1661077"/>
              <a:ext cx="155448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solidFill>
                    <a:schemeClr val="tx1"/>
                  </a:solidFill>
                  <a:latin typeface="Abadi"/>
                </a:rPr>
                <a:t>Decoding the response content using .</a:t>
              </a:r>
              <a:r>
                <a:rPr lang="en-US" sz="1400" dirty="0" err="1" smtClean="0">
                  <a:solidFill>
                    <a:schemeClr val="tx1"/>
                  </a:solidFill>
                  <a:latin typeface="Abadi"/>
                </a:rPr>
                <a:t>json</a:t>
              </a:r>
              <a:r>
                <a:rPr lang="en-US" sz="1400" dirty="0" smtClean="0">
                  <a:solidFill>
                    <a:schemeClr val="tx1"/>
                  </a:solidFill>
                  <a:latin typeface="Abadi"/>
                </a:rPr>
                <a:t>() and turning it into a </a:t>
              </a:r>
              <a:r>
                <a:rPr lang="en-US" sz="1400" dirty="0" err="1" smtClean="0">
                  <a:solidFill>
                    <a:schemeClr val="tx1"/>
                  </a:solidFill>
                  <a:latin typeface="Abadi"/>
                </a:rPr>
                <a:t>dataframe</a:t>
              </a:r>
              <a:r>
                <a:rPr lang="en-US" sz="1400" dirty="0" smtClean="0">
                  <a:solidFill>
                    <a:schemeClr val="tx1"/>
                  </a:solidFill>
                  <a:latin typeface="Abadi"/>
                </a:rPr>
                <a:t> using .</a:t>
              </a:r>
              <a:r>
                <a:rPr lang="en-US" sz="1400" dirty="0" err="1" smtClean="0">
                  <a:solidFill>
                    <a:schemeClr val="tx1"/>
                  </a:solidFill>
                  <a:latin typeface="Abadi"/>
                </a:rPr>
                <a:t>json_normalize</a:t>
              </a:r>
              <a:r>
                <a:rPr lang="en-US" sz="1400" dirty="0" smtClean="0">
                  <a:solidFill>
                    <a:schemeClr val="tx1"/>
                  </a:solidFill>
                  <a:latin typeface="Abadi"/>
                </a:rPr>
                <a:t>()</a:t>
              </a:r>
              <a:endParaRPr lang="en-US" sz="1400" b="1" dirty="0">
                <a:solidFill>
                  <a:schemeClr val="tx1"/>
                </a:solidFill>
                <a:latin typeface="Abadi"/>
              </a:endParaRPr>
            </a:p>
          </p:txBody>
        </p:sp>
        <p:sp>
          <p:nvSpPr>
            <p:cNvPr id="10" name="Rectangle 9"/>
            <p:cNvSpPr/>
            <p:nvPr/>
          </p:nvSpPr>
          <p:spPr>
            <a:xfrm>
              <a:off x="5010150" y="1661077"/>
              <a:ext cx="173736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solidFill>
                    <a:schemeClr val="tx1"/>
                  </a:solidFill>
                  <a:latin typeface="Abadi"/>
                </a:rPr>
                <a:t>Requesting needed information about the launches from </a:t>
              </a:r>
              <a:r>
                <a:rPr lang="en-US" sz="1400" dirty="0" err="1" smtClean="0">
                  <a:solidFill>
                    <a:schemeClr val="tx1"/>
                  </a:solidFill>
                  <a:latin typeface="Abadi"/>
                </a:rPr>
                <a:t>SpaceX</a:t>
              </a:r>
              <a:r>
                <a:rPr lang="en-US" sz="1400" dirty="0" smtClean="0">
                  <a:solidFill>
                    <a:schemeClr val="tx1"/>
                  </a:solidFill>
                  <a:latin typeface="Abadi"/>
                </a:rPr>
                <a:t> API by applying custom functions</a:t>
              </a:r>
              <a:endParaRPr lang="en-US" sz="1400" b="1" dirty="0">
                <a:solidFill>
                  <a:schemeClr val="tx1"/>
                </a:solidFill>
                <a:latin typeface="Abadi"/>
              </a:endParaRPr>
            </a:p>
          </p:txBody>
        </p:sp>
        <p:sp>
          <p:nvSpPr>
            <p:cNvPr id="11" name="Rectangle 10"/>
            <p:cNvSpPr/>
            <p:nvPr/>
          </p:nvSpPr>
          <p:spPr>
            <a:xfrm>
              <a:off x="7131050" y="1661077"/>
              <a:ext cx="164592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solidFill>
                    <a:schemeClr val="tx1"/>
                  </a:solidFill>
                  <a:latin typeface="Abadi"/>
                </a:rPr>
                <a:t>Constructing data we have obtained into a dictionary</a:t>
              </a:r>
              <a:endParaRPr lang="en-US" sz="1400" b="1" dirty="0">
                <a:solidFill>
                  <a:schemeClr val="tx1"/>
                </a:solidFill>
                <a:latin typeface="Abadi"/>
              </a:endParaRPr>
            </a:p>
          </p:txBody>
        </p:sp>
        <p:sp>
          <p:nvSpPr>
            <p:cNvPr id="12" name="Right Arrow 11"/>
            <p:cNvSpPr/>
            <p:nvPr/>
          </p:nvSpPr>
          <p:spPr>
            <a:xfrm>
              <a:off x="2901950" y="2222186"/>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ight Arrow 12"/>
            <p:cNvSpPr/>
            <p:nvPr/>
          </p:nvSpPr>
          <p:spPr>
            <a:xfrm>
              <a:off x="4832350" y="2222186"/>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ight Arrow 13"/>
            <p:cNvSpPr/>
            <p:nvPr/>
          </p:nvSpPr>
          <p:spPr>
            <a:xfrm>
              <a:off x="6813550" y="2222186"/>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ectangle 14"/>
            <p:cNvSpPr/>
            <p:nvPr/>
          </p:nvSpPr>
          <p:spPr>
            <a:xfrm>
              <a:off x="4870450" y="3354079"/>
              <a:ext cx="155448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solidFill>
                    <a:schemeClr val="tx1"/>
                  </a:solidFill>
                  <a:latin typeface="Abadi"/>
                </a:rPr>
                <a:t>Exporting the data to CSV</a:t>
              </a:r>
              <a:endParaRPr lang="en-US" sz="1400" b="1" dirty="0">
                <a:solidFill>
                  <a:schemeClr val="tx1"/>
                </a:solidFill>
                <a:latin typeface="Abadi"/>
              </a:endParaRPr>
            </a:p>
          </p:txBody>
        </p:sp>
        <p:sp>
          <p:nvSpPr>
            <p:cNvPr id="16" name="Rectangle 15"/>
            <p:cNvSpPr/>
            <p:nvPr/>
          </p:nvSpPr>
          <p:spPr>
            <a:xfrm>
              <a:off x="6812786" y="3354079"/>
              <a:ext cx="195580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solidFill>
                    <a:schemeClr val="tx1"/>
                  </a:solidFill>
                  <a:latin typeface="Abadi"/>
                </a:rPr>
                <a:t>Replacing missing values of Payload Mass column with calculated .mean() for this column</a:t>
              </a:r>
              <a:endParaRPr lang="en-US" sz="1600" b="1" dirty="0">
                <a:solidFill>
                  <a:schemeClr val="tx1"/>
                </a:solidFill>
                <a:latin typeface="Abadi"/>
              </a:endParaRPr>
            </a:p>
          </p:txBody>
        </p:sp>
        <p:sp>
          <p:nvSpPr>
            <p:cNvPr id="17" name="Rectangle 16"/>
            <p:cNvSpPr/>
            <p:nvPr/>
          </p:nvSpPr>
          <p:spPr>
            <a:xfrm>
              <a:off x="9175750" y="3354079"/>
              <a:ext cx="164592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solidFill>
                    <a:schemeClr val="tx1"/>
                  </a:solidFill>
                  <a:latin typeface="Abadi"/>
                </a:rPr>
                <a:t>Filtering the </a:t>
              </a:r>
              <a:r>
                <a:rPr lang="en-US" sz="1400" dirty="0" err="1" smtClean="0">
                  <a:solidFill>
                    <a:schemeClr val="tx1"/>
                  </a:solidFill>
                  <a:latin typeface="Abadi"/>
                </a:rPr>
                <a:t>dataframe</a:t>
              </a:r>
              <a:r>
                <a:rPr lang="en-US" sz="1400" dirty="0" smtClean="0">
                  <a:solidFill>
                    <a:schemeClr val="tx1"/>
                  </a:solidFill>
                  <a:latin typeface="Abadi"/>
                </a:rPr>
                <a:t> to only include Falcon 9 launches</a:t>
              </a:r>
              <a:endParaRPr lang="en-US" sz="1400" b="1" dirty="0">
                <a:solidFill>
                  <a:schemeClr val="tx1"/>
                </a:solidFill>
                <a:latin typeface="Abadi"/>
              </a:endParaRPr>
            </a:p>
          </p:txBody>
        </p:sp>
        <p:sp>
          <p:nvSpPr>
            <p:cNvPr id="19" name="Right Arrow 18"/>
            <p:cNvSpPr/>
            <p:nvPr/>
          </p:nvSpPr>
          <p:spPr>
            <a:xfrm flipH="1">
              <a:off x="6457950" y="3885234"/>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ight Arrow 20"/>
            <p:cNvSpPr/>
            <p:nvPr/>
          </p:nvSpPr>
          <p:spPr>
            <a:xfrm flipH="1">
              <a:off x="8832086" y="4011931"/>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Right Arrow 21"/>
            <p:cNvSpPr/>
            <p:nvPr/>
          </p:nvSpPr>
          <p:spPr>
            <a:xfrm rot="16200000" flipH="1" flipV="1">
              <a:off x="10045699" y="3039369"/>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Right Arrow 26"/>
            <p:cNvSpPr/>
            <p:nvPr/>
          </p:nvSpPr>
          <p:spPr>
            <a:xfrm>
              <a:off x="8858250" y="2222186"/>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Rectangle 27"/>
            <p:cNvSpPr/>
            <p:nvPr/>
          </p:nvSpPr>
          <p:spPr>
            <a:xfrm>
              <a:off x="9142729" y="1661077"/>
              <a:ext cx="155448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solidFill>
                    <a:schemeClr val="tx1"/>
                  </a:solidFill>
                  <a:latin typeface="Abadi"/>
                </a:rPr>
                <a:t>Creating a </a:t>
              </a:r>
              <a:r>
                <a:rPr lang="en-US" sz="1400" dirty="0" err="1" smtClean="0">
                  <a:solidFill>
                    <a:schemeClr val="tx1"/>
                  </a:solidFill>
                  <a:latin typeface="Abadi"/>
                </a:rPr>
                <a:t>dataframe</a:t>
              </a:r>
              <a:r>
                <a:rPr lang="en-US" sz="1400" dirty="0" smtClean="0">
                  <a:solidFill>
                    <a:schemeClr val="tx1"/>
                  </a:solidFill>
                  <a:latin typeface="Abadi"/>
                </a:rPr>
                <a:t> from the dictionary</a:t>
              </a:r>
              <a:endParaRPr lang="en-US" sz="1400" b="1" dirty="0">
                <a:solidFill>
                  <a:schemeClr val="tx1"/>
                </a:solidFill>
                <a:latin typeface="Abadi"/>
              </a:endParaRPr>
            </a:p>
          </p:txBody>
        </p:sp>
      </p:grpSp>
      <p:sp>
        <p:nvSpPr>
          <p:cNvPr id="30"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10756900" y="6025573"/>
            <a:ext cx="701072" cy="401638"/>
          </a:xfrm>
        </p:spPr>
        <p:txBody>
          <a:bodyPr anchor="ctr">
            <a:normAutofit/>
          </a:bodyPr>
          <a:lstStyle/>
          <a:p>
            <a:pPr>
              <a:spcAft>
                <a:spcPts val="600"/>
              </a:spcAft>
            </a:pPr>
            <a:fld id="{5075537C-CA84-1446-933C-8E9D027F9201}" type="slidenum">
              <a:rPr lang="en-US" smtClean="0"/>
              <a:pPr>
                <a:spcAft>
                  <a:spcPts val="600"/>
                </a:spcAft>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7"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Data Collection - Scraping</a:t>
            </a:r>
            <a:endParaRPr lang="en-US" dirty="0">
              <a:solidFill>
                <a:srgbClr val="0B49CB"/>
              </a:solidFill>
            </a:endParaRPr>
          </a:p>
        </p:txBody>
      </p:sp>
      <p:grpSp>
        <p:nvGrpSpPr>
          <p:cNvPr id="25" name="Group 24"/>
          <p:cNvGrpSpPr/>
          <p:nvPr/>
        </p:nvGrpSpPr>
        <p:grpSpPr>
          <a:xfrm>
            <a:off x="1574800" y="1536700"/>
            <a:ext cx="9309100" cy="2882009"/>
            <a:chOff x="1162050" y="2888820"/>
            <a:chExt cx="7614920" cy="2882009"/>
          </a:xfrm>
        </p:grpSpPr>
        <p:sp>
          <p:nvSpPr>
            <p:cNvPr id="10" name="Rectangle 9"/>
            <p:cNvSpPr/>
            <p:nvPr/>
          </p:nvSpPr>
          <p:spPr>
            <a:xfrm>
              <a:off x="1162050" y="2888820"/>
              <a:ext cx="161925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Abadi"/>
                </a:rPr>
                <a:t>Requesting rocket launch data </a:t>
              </a:r>
              <a:r>
                <a:rPr lang="en-US" sz="1400" dirty="0" smtClean="0">
                  <a:latin typeface="Abadi"/>
                </a:rPr>
                <a:t>from  Wikipedia </a:t>
              </a:r>
              <a:endParaRPr lang="en-US" sz="1400" dirty="0">
                <a:latin typeface="Abadi"/>
              </a:endParaRPr>
            </a:p>
          </p:txBody>
        </p:sp>
        <p:sp>
          <p:nvSpPr>
            <p:cNvPr id="11" name="Rectangle 10"/>
            <p:cNvSpPr/>
            <p:nvPr/>
          </p:nvSpPr>
          <p:spPr>
            <a:xfrm>
              <a:off x="3219450" y="2888820"/>
              <a:ext cx="155448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Abadi"/>
                </a:rPr>
                <a:t>Creating </a:t>
              </a:r>
              <a:r>
                <a:rPr lang="en-US" sz="1400" dirty="0" err="1" smtClean="0">
                  <a:latin typeface="Abadi"/>
                </a:rPr>
                <a:t>beautifulsoup</a:t>
              </a:r>
              <a:r>
                <a:rPr lang="en-US" sz="1400" dirty="0" smtClean="0">
                  <a:latin typeface="Abadi"/>
                </a:rPr>
                <a:t> object from the HTML response</a:t>
              </a:r>
              <a:endParaRPr lang="en-US" sz="1400" dirty="0">
                <a:latin typeface="Abadi"/>
              </a:endParaRPr>
            </a:p>
          </p:txBody>
        </p:sp>
        <p:sp>
          <p:nvSpPr>
            <p:cNvPr id="12" name="Rectangle 11"/>
            <p:cNvSpPr/>
            <p:nvPr/>
          </p:nvSpPr>
          <p:spPr>
            <a:xfrm>
              <a:off x="5010150" y="2888820"/>
              <a:ext cx="173736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Abadi"/>
                </a:rPr>
                <a:t>Extracting all column names from the HTML table header</a:t>
              </a:r>
              <a:endParaRPr lang="en-US" sz="1400" b="1" dirty="0">
                <a:latin typeface="Abadi"/>
              </a:endParaRPr>
            </a:p>
          </p:txBody>
        </p:sp>
        <p:sp>
          <p:nvSpPr>
            <p:cNvPr id="13" name="Rectangle 12"/>
            <p:cNvSpPr/>
            <p:nvPr/>
          </p:nvSpPr>
          <p:spPr>
            <a:xfrm>
              <a:off x="7131050" y="2888820"/>
              <a:ext cx="164592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Abadi"/>
                </a:rPr>
                <a:t>Collecting the data by parsing HTML tables</a:t>
              </a:r>
              <a:endParaRPr lang="en-US" sz="1400" b="1" dirty="0">
                <a:latin typeface="Abadi"/>
              </a:endParaRPr>
            </a:p>
          </p:txBody>
        </p:sp>
        <p:sp>
          <p:nvSpPr>
            <p:cNvPr id="14" name="Right Arrow 13"/>
            <p:cNvSpPr/>
            <p:nvPr/>
          </p:nvSpPr>
          <p:spPr>
            <a:xfrm>
              <a:off x="2901950" y="3449929"/>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ight Arrow 14"/>
            <p:cNvSpPr/>
            <p:nvPr/>
          </p:nvSpPr>
          <p:spPr>
            <a:xfrm>
              <a:off x="4832350" y="3449929"/>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ight Arrow 15"/>
            <p:cNvSpPr/>
            <p:nvPr/>
          </p:nvSpPr>
          <p:spPr>
            <a:xfrm>
              <a:off x="6813550" y="3449929"/>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p:cNvSpPr/>
            <p:nvPr/>
          </p:nvSpPr>
          <p:spPr>
            <a:xfrm>
              <a:off x="2932430" y="4449992"/>
              <a:ext cx="155448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Abadi"/>
                </a:rPr>
                <a:t>Exporting the data to CSV</a:t>
              </a:r>
              <a:endParaRPr lang="en-US" sz="1400" b="1" dirty="0">
                <a:latin typeface="Abadi"/>
              </a:endParaRPr>
            </a:p>
          </p:txBody>
        </p:sp>
        <p:sp>
          <p:nvSpPr>
            <p:cNvPr id="19" name="Rectangle 18"/>
            <p:cNvSpPr/>
            <p:nvPr/>
          </p:nvSpPr>
          <p:spPr>
            <a:xfrm>
              <a:off x="4832350" y="4455125"/>
              <a:ext cx="164592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Abadi"/>
                </a:rPr>
                <a:t>Creating a </a:t>
              </a:r>
              <a:r>
                <a:rPr lang="en-US" sz="1400" dirty="0" err="1" smtClean="0">
                  <a:latin typeface="Abadi"/>
                </a:rPr>
                <a:t>dataframe</a:t>
              </a:r>
              <a:r>
                <a:rPr lang="en-US" sz="1400" dirty="0" smtClean="0">
                  <a:latin typeface="Abadi"/>
                </a:rPr>
                <a:t> from the dictionary</a:t>
              </a:r>
              <a:endParaRPr lang="en-US" sz="1400" b="1" dirty="0">
                <a:latin typeface="Abadi"/>
              </a:endParaRPr>
            </a:p>
          </p:txBody>
        </p:sp>
        <p:sp>
          <p:nvSpPr>
            <p:cNvPr id="20" name="Right Arrow 19"/>
            <p:cNvSpPr/>
            <p:nvPr/>
          </p:nvSpPr>
          <p:spPr>
            <a:xfrm flipH="1">
              <a:off x="4519930" y="4981147"/>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ight Arrow 20"/>
            <p:cNvSpPr/>
            <p:nvPr/>
          </p:nvSpPr>
          <p:spPr>
            <a:xfrm flipH="1">
              <a:off x="6564630" y="4930097"/>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Right Arrow 21"/>
            <p:cNvSpPr/>
            <p:nvPr/>
          </p:nvSpPr>
          <p:spPr>
            <a:xfrm rot="16200000" flipH="1" flipV="1">
              <a:off x="7823200" y="4267112"/>
              <a:ext cx="182880"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p:cNvSpPr/>
            <p:nvPr/>
          </p:nvSpPr>
          <p:spPr>
            <a:xfrm>
              <a:off x="6996430" y="4455125"/>
              <a:ext cx="155448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Abadi"/>
                </a:rPr>
                <a:t>Constructing data into a dictionary</a:t>
              </a:r>
              <a:endParaRPr lang="en-US" sz="1400" b="1" dirty="0">
                <a:latin typeface="Abadi"/>
              </a:endParaRPr>
            </a:p>
          </p:txBody>
        </p:sp>
      </p:grpSp>
      <p:sp>
        <p:nvSpPr>
          <p:cNvPr id="26" name="Rectangle 25"/>
          <p:cNvSpPr/>
          <p:nvPr/>
        </p:nvSpPr>
        <p:spPr>
          <a:xfrm>
            <a:off x="1120531" y="4889500"/>
            <a:ext cx="9021689" cy="923330"/>
          </a:xfrm>
          <a:prstGeom prst="rect">
            <a:avLst/>
          </a:prstGeom>
        </p:spPr>
        <p:txBody>
          <a:bodyPr wrap="square">
            <a:spAutoFit/>
          </a:bodyPr>
          <a:lstStyle/>
          <a:p>
            <a:r>
              <a:rPr lang="en-US" dirty="0" smtClean="0">
                <a:solidFill>
                  <a:schemeClr val="accent3">
                    <a:lumMod val="25000"/>
                  </a:schemeClr>
                </a:solidFill>
                <a:latin typeface="Abadi" panose="020B0604020104020204" pitchFamily="34" charset="0"/>
              </a:rPr>
              <a:t>GitHub URL of the completed web scraping notebook</a:t>
            </a:r>
            <a:r>
              <a:rPr lang="en-US" dirty="0" smtClean="0">
                <a:solidFill>
                  <a:srgbClr val="0B49CB"/>
                </a:solidFill>
                <a:latin typeface="Abadi" panose="020B0604020104020204" pitchFamily="34" charset="0"/>
              </a:rPr>
              <a:t>: https://github.com/Njung-Valentine/DATA-SCIENCE-PROFESSIONAL-CERTIFICATE/blob/main/data%20collection%20using%20API.ipynb</a:t>
            </a:r>
            <a:endParaRPr lang="en-US" dirty="0">
              <a:solidFill>
                <a:srgbClr val="0B49CB"/>
              </a:solidFill>
            </a:endParaRPr>
          </a:p>
        </p:txBody>
      </p:sp>
    </p:spTree>
    <p:extLst>
      <p:ext uri="{BB962C8B-B14F-4D97-AF65-F5344CB8AC3E}">
        <p14:creationId xmlns="" xmlns:p14="http://schemas.microsoft.com/office/powerpoint/2010/main" val="28031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0" y="4775200"/>
            <a:ext cx="9398000" cy="1087438"/>
          </a:xfrm>
          <a:prstGeom prst="rect">
            <a:avLst/>
          </a:prstGeom>
        </p:spPr>
        <p:txBody>
          <a:bodyPr/>
          <a:lstStyle/>
          <a:p>
            <a:r>
              <a:rPr lang="en-US" sz="2000" dirty="0" smtClean="0">
                <a:solidFill>
                  <a:schemeClr val="accent3">
                    <a:lumMod val="25000"/>
                  </a:schemeClr>
                </a:solidFill>
                <a:latin typeface="Abadi" panose="020B0604020104020204" pitchFamily="34" charset="0"/>
              </a:rPr>
              <a:t>GitHub </a:t>
            </a:r>
            <a:r>
              <a:rPr lang="en-US" sz="2000" dirty="0">
                <a:solidFill>
                  <a:schemeClr val="accent3">
                    <a:lumMod val="25000"/>
                  </a:schemeClr>
                </a:solidFill>
                <a:latin typeface="Abadi" panose="020B0604020104020204" pitchFamily="34" charset="0"/>
              </a:rPr>
              <a:t>URL of your completed data wrangling related </a:t>
            </a:r>
            <a:r>
              <a:rPr lang="en-US" sz="2000" dirty="0" err="1" smtClean="0">
                <a:solidFill>
                  <a:srgbClr val="0B49CB"/>
                </a:solidFill>
                <a:latin typeface="Abadi" panose="020B0604020104020204" pitchFamily="34" charset="0"/>
              </a:rPr>
              <a:t>notebooks:</a:t>
            </a:r>
            <a:r>
              <a:rPr lang="en-US" sz="2000" dirty="0" err="1" smtClean="0">
                <a:solidFill>
                  <a:srgbClr val="0B49CB"/>
                </a:solidFill>
                <a:latin typeface="Abadi"/>
              </a:rPr>
              <a:t>https</a:t>
            </a:r>
            <a:r>
              <a:rPr lang="en-US" sz="2000" dirty="0" smtClean="0">
                <a:solidFill>
                  <a:srgbClr val="0B49CB"/>
                </a:solidFill>
                <a:latin typeface="Abadi"/>
              </a:rPr>
              <a:t>://github.com/Njung-Valentine/DATA-SCIENCE-PROFESSIONAL-CERTIFICATE/blob/main/Data%20Wrangling%20.ipynb</a:t>
            </a:r>
            <a:endParaRPr lang="en-US" sz="2000" dirty="0">
              <a:solidFill>
                <a:srgbClr val="0B49CB"/>
              </a:solidFill>
              <a:latin typeface="Abadi"/>
            </a:endParaRPr>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Abadi"/>
              </a:rPr>
              <a:t>Data Wrangling</a:t>
            </a:r>
          </a:p>
        </p:txBody>
      </p:sp>
      <p:pic>
        <p:nvPicPr>
          <p:cNvPr id="21" name="Picture 20">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609021" y="1368802"/>
            <a:ext cx="3973425" cy="3157139"/>
          </a:xfrm>
          <a:prstGeom prst="rect">
            <a:avLst/>
          </a:prstGeom>
        </p:spPr>
      </p:pic>
      <p:grpSp>
        <p:nvGrpSpPr>
          <p:cNvPr id="23" name="Group 22"/>
          <p:cNvGrpSpPr/>
          <p:nvPr/>
        </p:nvGrpSpPr>
        <p:grpSpPr>
          <a:xfrm>
            <a:off x="4745112" y="1536700"/>
            <a:ext cx="6245421" cy="2989242"/>
            <a:chOff x="4745112" y="1536700"/>
            <a:chExt cx="6245421" cy="2989242"/>
          </a:xfrm>
        </p:grpSpPr>
        <p:sp>
          <p:nvSpPr>
            <p:cNvPr id="7" name="Rectangle 6"/>
            <p:cNvSpPr/>
            <p:nvPr/>
          </p:nvSpPr>
          <p:spPr>
            <a:xfrm>
              <a:off x="4745112" y="1536700"/>
              <a:ext cx="1660768"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solidFill>
                    <a:schemeClr val="accent3">
                      <a:lumMod val="25000"/>
                    </a:schemeClr>
                  </a:solidFill>
                  <a:latin typeface="Abadi" panose="020B0604020104020204" pitchFamily="34" charset="0"/>
                </a:rPr>
                <a:t>We performed exploratory data analysis and determined the training labels</a:t>
              </a:r>
              <a:endParaRPr lang="en-US" sz="1400" dirty="0">
                <a:latin typeface="Abadi"/>
              </a:endParaRPr>
            </a:p>
          </p:txBody>
        </p:sp>
        <p:sp>
          <p:nvSpPr>
            <p:cNvPr id="9" name="Rectangle 8"/>
            <p:cNvSpPr/>
            <p:nvPr/>
          </p:nvSpPr>
          <p:spPr>
            <a:xfrm>
              <a:off x="7068852" y="1536700"/>
              <a:ext cx="164592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Abadi"/>
                </a:rPr>
                <a:t>Calculate the number of lunches on each side</a:t>
              </a:r>
              <a:endParaRPr lang="en-US" sz="1400" dirty="0">
                <a:latin typeface="Abadi"/>
              </a:endParaRPr>
            </a:p>
          </p:txBody>
        </p:sp>
        <p:sp>
          <p:nvSpPr>
            <p:cNvPr id="10" name="Rectangle 9"/>
            <p:cNvSpPr/>
            <p:nvPr/>
          </p:nvSpPr>
          <p:spPr>
            <a:xfrm>
              <a:off x="9344613" y="1536700"/>
              <a:ext cx="164592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smtClean="0">
                  <a:latin typeface="Abadi"/>
                </a:rPr>
                <a:t>Calculate the number and occurrence of each orbit</a:t>
              </a:r>
              <a:endParaRPr lang="en-US" sz="1400" dirty="0">
                <a:latin typeface="Abadi"/>
              </a:endParaRPr>
            </a:p>
          </p:txBody>
        </p:sp>
        <p:sp>
          <p:nvSpPr>
            <p:cNvPr id="11" name="Rectangle 10"/>
            <p:cNvSpPr/>
            <p:nvPr/>
          </p:nvSpPr>
          <p:spPr>
            <a:xfrm>
              <a:off x="9344613" y="3210238"/>
              <a:ext cx="164592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smtClean="0">
                  <a:latin typeface="Abadi"/>
                </a:rPr>
                <a:t>Calculate the number and </a:t>
              </a:r>
              <a:r>
                <a:rPr lang="en-US" sz="1400" dirty="0" err="1" smtClean="0">
                  <a:latin typeface="Abadi"/>
                </a:rPr>
                <a:t>occurence</a:t>
              </a:r>
              <a:r>
                <a:rPr lang="en-US" sz="1400" dirty="0" smtClean="0">
                  <a:latin typeface="Abadi"/>
                </a:rPr>
                <a:t> of mission outcome per orbit type</a:t>
              </a:r>
              <a:endParaRPr lang="en-US" sz="1400" dirty="0">
                <a:latin typeface="Abadi"/>
              </a:endParaRPr>
            </a:p>
          </p:txBody>
        </p:sp>
        <p:sp>
          <p:nvSpPr>
            <p:cNvPr id="12" name="Right Arrow 11"/>
            <p:cNvSpPr/>
            <p:nvPr/>
          </p:nvSpPr>
          <p:spPr>
            <a:xfrm>
              <a:off x="6504074" y="2097809"/>
              <a:ext cx="148842"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ight Arrow 12"/>
            <p:cNvSpPr/>
            <p:nvPr/>
          </p:nvSpPr>
          <p:spPr>
            <a:xfrm>
              <a:off x="9015221" y="2097809"/>
              <a:ext cx="148842"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ectangle 14"/>
            <p:cNvSpPr/>
            <p:nvPr/>
          </p:nvSpPr>
          <p:spPr>
            <a:xfrm>
              <a:off x="4745112" y="3210238"/>
              <a:ext cx="1660768"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latin typeface="Abadi"/>
                </a:rPr>
                <a:t>Exporting the data to CSV</a:t>
              </a:r>
              <a:endParaRPr lang="en-US" sz="1400" b="1" dirty="0">
                <a:latin typeface="Abadi"/>
              </a:endParaRPr>
            </a:p>
          </p:txBody>
        </p:sp>
        <p:sp>
          <p:nvSpPr>
            <p:cNvPr id="17" name="Right Arrow 16"/>
            <p:cNvSpPr/>
            <p:nvPr/>
          </p:nvSpPr>
          <p:spPr>
            <a:xfrm flipH="1">
              <a:off x="6683923" y="3685210"/>
              <a:ext cx="148842"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ight Arrow 18"/>
            <p:cNvSpPr/>
            <p:nvPr/>
          </p:nvSpPr>
          <p:spPr>
            <a:xfrm rot="16200000" flipH="1" flipV="1">
              <a:off x="10150554" y="2932011"/>
              <a:ext cx="182880" cy="14884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ectangle 19"/>
            <p:cNvSpPr/>
            <p:nvPr/>
          </p:nvSpPr>
          <p:spPr>
            <a:xfrm>
              <a:off x="7068852" y="3159188"/>
              <a:ext cx="1645920"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smtClean="0">
                  <a:latin typeface="Abadi"/>
                </a:rPr>
                <a:t>Create a landing outcome label from Outcome column</a:t>
              </a:r>
              <a:endParaRPr lang="en-US" sz="1400" dirty="0">
                <a:latin typeface="Abadi"/>
              </a:endParaRPr>
            </a:p>
          </p:txBody>
        </p:sp>
        <p:sp>
          <p:nvSpPr>
            <p:cNvPr id="22" name="Right Arrow 21"/>
            <p:cNvSpPr/>
            <p:nvPr/>
          </p:nvSpPr>
          <p:spPr>
            <a:xfrm flipH="1">
              <a:off x="8940800" y="3685210"/>
              <a:ext cx="148842"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5591176"/>
            <a:ext cx="9745663" cy="765175"/>
          </a:xfrm>
          <a:prstGeom prst="rect">
            <a:avLst/>
          </a:prstGeom>
        </p:spPr>
        <p:txBody>
          <a:bodyPr lIns="91440" tIns="45720" rIns="91440" bIns="45720" anchor="t"/>
          <a:lstStyle/>
          <a:p>
            <a:pPr>
              <a:lnSpc>
                <a:spcPct val="100000"/>
              </a:lnSpc>
              <a:spcBef>
                <a:spcPts val="1400"/>
              </a:spcBef>
            </a:pPr>
            <a:r>
              <a:rPr lang="en-US" sz="1800" dirty="0" smtClean="0">
                <a:solidFill>
                  <a:schemeClr val="accent3">
                    <a:lumMod val="25000"/>
                  </a:schemeClr>
                </a:solidFill>
                <a:latin typeface="Abadi" panose="020B0604020104020204" pitchFamily="34" charset="0"/>
              </a:rPr>
              <a:t>GitHub URL: </a:t>
            </a:r>
            <a:r>
              <a:rPr lang="en-US" sz="1800" dirty="0" smtClean="0">
                <a:solidFill>
                  <a:srgbClr val="0B49CB"/>
                </a:solidFill>
                <a:latin typeface="Abadi" panose="020B0604020104020204" pitchFamily="34" charset="0"/>
              </a:rPr>
              <a:t>https://github.com/Njung-Valentine/DATA-SCIENCE-PROFESSIONAL-CERTIFICATE/blob/main/EDA%20with%20Visualization%20lab.ipynb</a:t>
            </a:r>
            <a:endParaRPr lang="en-US" sz="1800" dirty="0">
              <a:solidFill>
                <a:srgbClr val="0B49CB"/>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1108668" y="1336257"/>
            <a:ext cx="10335843" cy="632243"/>
          </a:xfrm>
          <a:prstGeom prst="rect">
            <a:avLst/>
          </a:prstGeom>
        </p:spPr>
        <p:txBody>
          <a:bodyPr lIns="91440" tIns="45720" rIns="91440" bIns="45720" anchor="t"/>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smtClean="0">
                <a:ln>
                  <a:noFill/>
                </a:ln>
                <a:solidFill>
                  <a:schemeClr val="accent3">
                    <a:lumMod val="25000"/>
                  </a:schemeClr>
                </a:solidFill>
                <a:effectLst/>
                <a:uLnTx/>
                <a:uFillTx/>
                <a:latin typeface="Abadi"/>
                <a:ea typeface="+mn-ea"/>
                <a:cs typeface="+mn-cs"/>
              </a:rPr>
              <a:t>We explored the data by visualizing the relationship between flight number and launch Site, payload and launch site, success rate of each orbit type, flight number and orbit type, the launch success yearly trend. </a:t>
            </a:r>
            <a:endParaRPr kumimoji="0" lang="en-US" sz="1500" b="0" i="0" u="none" strike="noStrike" kern="1200" cap="none" spc="0" normalizeH="0" baseline="0" noProof="0" dirty="0" smtClean="0">
              <a:ln>
                <a:noFill/>
              </a:ln>
              <a:solidFill>
                <a:schemeClr val="accent3">
                  <a:lumMod val="25000"/>
                </a:scheme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TextBox 11"/>
          <p:cNvSpPr txBox="1"/>
          <p:nvPr/>
        </p:nvSpPr>
        <p:spPr>
          <a:xfrm>
            <a:off x="770011" y="4306717"/>
            <a:ext cx="2806700" cy="1169551"/>
          </a:xfrm>
          <a:prstGeom prst="rect">
            <a:avLst/>
          </a:prstGeom>
          <a:noFill/>
          <a:ln>
            <a:solidFill>
              <a:srgbClr val="0948CB"/>
            </a:solidFill>
          </a:ln>
        </p:spPr>
        <p:txBody>
          <a:bodyPr wrap="square" rtlCol="0">
            <a:spAutoFit/>
          </a:bodyPr>
          <a:lstStyle/>
          <a:p>
            <a:r>
              <a:rPr lang="en-US" sz="1400" dirty="0" smtClean="0"/>
              <a:t>Bar chat shows comparison among discrete categories</a:t>
            </a:r>
          </a:p>
          <a:p>
            <a:r>
              <a:rPr lang="en-US" sz="1400" dirty="0" smtClean="0"/>
              <a:t>This is to show the categories being compared and a measured value</a:t>
            </a:r>
            <a:endParaRPr lang="en-US" sz="1400" dirty="0"/>
          </a:p>
        </p:txBody>
      </p:sp>
      <p:pic>
        <p:nvPicPr>
          <p:cNvPr id="1027" name="Picture 3" descr="C:\Users\DELL\OneDrive\Desktop\Capture.JPG"/>
          <p:cNvPicPr>
            <a:picLocks noChangeAspect="1" noChangeArrowheads="1"/>
          </p:cNvPicPr>
          <p:nvPr/>
        </p:nvPicPr>
        <p:blipFill>
          <a:blip r:embed="rId3"/>
          <a:srcRect l="7512" t="6234" r="15519"/>
          <a:stretch>
            <a:fillRect/>
          </a:stretch>
        </p:blipFill>
        <p:spPr bwMode="auto">
          <a:xfrm>
            <a:off x="277498" y="1968501"/>
            <a:ext cx="3494402" cy="2338216"/>
          </a:xfrm>
          <a:prstGeom prst="rect">
            <a:avLst/>
          </a:prstGeom>
          <a:noFill/>
        </p:spPr>
      </p:pic>
      <p:sp>
        <p:nvSpPr>
          <p:cNvPr id="14" name="TextBox 13"/>
          <p:cNvSpPr txBox="1"/>
          <p:nvPr/>
        </p:nvSpPr>
        <p:spPr>
          <a:xfrm>
            <a:off x="4152901" y="4488638"/>
            <a:ext cx="3390900" cy="523220"/>
          </a:xfrm>
          <a:prstGeom prst="rect">
            <a:avLst/>
          </a:prstGeom>
          <a:noFill/>
          <a:ln>
            <a:solidFill>
              <a:srgbClr val="0948CB"/>
            </a:solidFill>
          </a:ln>
        </p:spPr>
        <p:txBody>
          <a:bodyPr wrap="square" rtlCol="0">
            <a:spAutoFit/>
          </a:bodyPr>
          <a:lstStyle/>
          <a:p>
            <a:r>
              <a:rPr lang="en-US" sz="1400" dirty="0" smtClean="0"/>
              <a:t>Line chat show trends in data with respect to time</a:t>
            </a:r>
            <a:endParaRPr lang="en-US" sz="1400" dirty="0"/>
          </a:p>
        </p:txBody>
      </p:sp>
      <p:pic>
        <p:nvPicPr>
          <p:cNvPr id="1028" name="Picture 4" descr="C:\Users\DELL\OneDrive\Desktop\Capture.JPG"/>
          <p:cNvPicPr>
            <a:picLocks noChangeAspect="1" noChangeArrowheads="1"/>
          </p:cNvPicPr>
          <p:nvPr/>
        </p:nvPicPr>
        <p:blipFill>
          <a:blip r:embed="rId4"/>
          <a:srcRect/>
          <a:stretch>
            <a:fillRect/>
          </a:stretch>
        </p:blipFill>
        <p:spPr bwMode="auto">
          <a:xfrm>
            <a:off x="3970411" y="1951487"/>
            <a:ext cx="3729114" cy="2355230"/>
          </a:xfrm>
          <a:prstGeom prst="rect">
            <a:avLst/>
          </a:prstGeom>
          <a:noFill/>
        </p:spPr>
      </p:pic>
      <p:pic>
        <p:nvPicPr>
          <p:cNvPr id="1029" name="Picture 5" descr="C:\Users\DELL\OneDrive\Desktop\Capture.JPG"/>
          <p:cNvPicPr>
            <a:picLocks noChangeAspect="1" noChangeArrowheads="1"/>
          </p:cNvPicPr>
          <p:nvPr/>
        </p:nvPicPr>
        <p:blipFill>
          <a:blip r:embed="rId5"/>
          <a:srcRect/>
          <a:stretch>
            <a:fillRect/>
          </a:stretch>
        </p:blipFill>
        <p:spPr bwMode="auto">
          <a:xfrm>
            <a:off x="7940825" y="1951487"/>
            <a:ext cx="3503686" cy="2537152"/>
          </a:xfrm>
          <a:prstGeom prst="rect">
            <a:avLst/>
          </a:prstGeom>
          <a:noFill/>
        </p:spPr>
      </p:pic>
      <p:sp>
        <p:nvSpPr>
          <p:cNvPr id="17" name="TextBox 16"/>
          <p:cNvSpPr txBox="1"/>
          <p:nvPr/>
        </p:nvSpPr>
        <p:spPr>
          <a:xfrm>
            <a:off x="7940825" y="4488639"/>
            <a:ext cx="3717775" cy="738664"/>
          </a:xfrm>
          <a:prstGeom prst="rect">
            <a:avLst/>
          </a:prstGeom>
          <a:noFill/>
          <a:ln>
            <a:solidFill>
              <a:srgbClr val="0948CB"/>
            </a:solidFill>
          </a:ln>
        </p:spPr>
        <p:txBody>
          <a:bodyPr wrap="square" rtlCol="0">
            <a:spAutoFit/>
          </a:bodyPr>
          <a:lstStyle/>
          <a:p>
            <a:r>
              <a:rPr lang="en-US" sz="1400" dirty="0" smtClean="0"/>
              <a:t>Scatter plot shows relationship between variables. If such a relationship exist then it can be use to build a machine learning model.</a:t>
            </a:r>
            <a:endParaRPr lang="en-US" sz="1400" dirty="0"/>
          </a:p>
        </p:txBody>
      </p:sp>
    </p:spTree>
    <p:extLst>
      <p:ext uri="{BB962C8B-B14F-4D97-AF65-F5344CB8AC3E}">
        <p14:creationId xmlns=""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0" y="1244600"/>
            <a:ext cx="10675938" cy="4241800"/>
          </a:xfrm>
          <a:prstGeom prst="rect">
            <a:avLst/>
          </a:prstGeom>
        </p:spPr>
        <p:txBody>
          <a:bodyPr lIns="91440" tIns="45720" rIns="91440" bIns="45720" anchor="t">
            <a:noAutofit/>
          </a:bodyPr>
          <a:lstStyle/>
          <a:p>
            <a:pPr lvl="1">
              <a:lnSpc>
                <a:spcPct val="100000"/>
              </a:lnSpc>
              <a:spcBef>
                <a:spcPts val="1400"/>
              </a:spcBef>
              <a:buNone/>
            </a:pPr>
            <a:r>
              <a:rPr lang="en-US" sz="1600" b="1" dirty="0" smtClean="0">
                <a:solidFill>
                  <a:srgbClr val="0B49CB"/>
                </a:solidFill>
                <a:latin typeface="Abadi"/>
              </a:rPr>
              <a:t>Performed SQL queries </a:t>
            </a:r>
          </a:p>
          <a:p>
            <a:pPr>
              <a:lnSpc>
                <a:spcPct val="100000"/>
              </a:lnSpc>
              <a:spcBef>
                <a:spcPts val="600"/>
              </a:spcBef>
              <a:buFontTx/>
              <a:buChar char="-"/>
            </a:pPr>
            <a:r>
              <a:rPr lang="en-US" sz="1600" dirty="0" smtClean="0">
                <a:latin typeface="Abadi"/>
              </a:rPr>
              <a:t>The </a:t>
            </a:r>
            <a:r>
              <a:rPr lang="en-US" sz="1600" dirty="0" smtClean="0">
                <a:latin typeface="Abadi"/>
              </a:rPr>
              <a:t>names of unique launch sites in the space mission</a:t>
            </a:r>
            <a:r>
              <a:rPr lang="en-US" sz="1600" dirty="0" smtClean="0">
                <a:latin typeface="Abadi"/>
              </a:rPr>
              <a:t>.</a:t>
            </a:r>
          </a:p>
          <a:p>
            <a:pPr>
              <a:lnSpc>
                <a:spcPct val="100000"/>
              </a:lnSpc>
              <a:spcBef>
                <a:spcPts val="600"/>
              </a:spcBef>
              <a:buFontTx/>
              <a:buChar char="-"/>
            </a:pPr>
            <a:r>
              <a:rPr lang="en-US" sz="1600" dirty="0" smtClean="0">
                <a:latin typeface="Abadi"/>
              </a:rPr>
              <a:t>Displaying 5 records where lunch site begin with string ‘CCA</a:t>
            </a:r>
            <a:r>
              <a:rPr lang="en-US" sz="1600" dirty="0" smtClean="0">
                <a:latin typeface="Abadi"/>
              </a:rPr>
              <a:t>’</a:t>
            </a:r>
            <a:endParaRPr lang="en-US" sz="1600" dirty="0" smtClean="0">
              <a:latin typeface="Abadi"/>
            </a:endParaRPr>
          </a:p>
          <a:p>
            <a:pPr>
              <a:lnSpc>
                <a:spcPct val="100000"/>
              </a:lnSpc>
              <a:spcBef>
                <a:spcPts val="600"/>
              </a:spcBef>
              <a:buFontTx/>
              <a:buChar char="-"/>
            </a:pPr>
            <a:r>
              <a:rPr lang="en-US" sz="1600" dirty="0" smtClean="0">
                <a:latin typeface="Abadi"/>
              </a:rPr>
              <a:t>The total payload mass carried by boosters launched by NASA (CRS)</a:t>
            </a:r>
          </a:p>
          <a:p>
            <a:pPr>
              <a:lnSpc>
                <a:spcPct val="100000"/>
              </a:lnSpc>
              <a:spcBef>
                <a:spcPts val="600"/>
              </a:spcBef>
              <a:buFontTx/>
              <a:buChar char="-"/>
            </a:pPr>
            <a:r>
              <a:rPr lang="en-US" sz="1600" dirty="0" smtClean="0">
                <a:latin typeface="Abadi"/>
              </a:rPr>
              <a:t>The average payload mass carried by booster version F9 </a:t>
            </a:r>
            <a:r>
              <a:rPr lang="en-US" sz="1600" dirty="0" smtClean="0">
                <a:latin typeface="Abadi"/>
              </a:rPr>
              <a:t>v1.1</a:t>
            </a:r>
          </a:p>
          <a:p>
            <a:pPr>
              <a:lnSpc>
                <a:spcPct val="100000"/>
              </a:lnSpc>
              <a:spcBef>
                <a:spcPts val="600"/>
              </a:spcBef>
              <a:buFontTx/>
              <a:buChar char="-"/>
            </a:pPr>
            <a:r>
              <a:rPr lang="en-US" sz="1600" i="1" dirty="0" smtClean="0">
                <a:latin typeface="Abadi"/>
              </a:rPr>
              <a:t>List the date when the first successful landing outcome in ground pad was </a:t>
            </a:r>
            <a:r>
              <a:rPr lang="en-US" sz="1600" i="1" dirty="0" smtClean="0">
                <a:latin typeface="Abadi"/>
              </a:rPr>
              <a:t>achieved.</a:t>
            </a:r>
          </a:p>
          <a:p>
            <a:pPr>
              <a:lnSpc>
                <a:spcPct val="100000"/>
              </a:lnSpc>
              <a:spcBef>
                <a:spcPts val="600"/>
              </a:spcBef>
              <a:buFontTx/>
              <a:buChar char="-"/>
            </a:pPr>
            <a:r>
              <a:rPr lang="en-US" sz="1600" i="1" dirty="0" smtClean="0">
                <a:latin typeface="Abadi"/>
              </a:rPr>
              <a:t>List the names of the boosters which have success in drone ship and have payload mass greater than 4000 but less than </a:t>
            </a:r>
            <a:r>
              <a:rPr lang="en-US" sz="1600" i="1" dirty="0" smtClean="0">
                <a:latin typeface="Abadi"/>
              </a:rPr>
              <a:t>6000</a:t>
            </a:r>
            <a:endParaRPr lang="en-US" sz="1600" dirty="0" smtClean="0">
              <a:latin typeface="Abadi"/>
            </a:endParaRPr>
          </a:p>
          <a:p>
            <a:pPr>
              <a:lnSpc>
                <a:spcPct val="100000"/>
              </a:lnSpc>
              <a:spcBef>
                <a:spcPts val="600"/>
              </a:spcBef>
              <a:buFontTx/>
              <a:buChar char="-"/>
            </a:pPr>
            <a:r>
              <a:rPr lang="en-US" sz="1600" dirty="0" smtClean="0">
                <a:latin typeface="Abadi"/>
              </a:rPr>
              <a:t>The total number of successful and failure mission </a:t>
            </a:r>
            <a:r>
              <a:rPr lang="en-US" sz="1600" dirty="0" smtClean="0">
                <a:latin typeface="Abadi"/>
              </a:rPr>
              <a:t>outcomes</a:t>
            </a:r>
          </a:p>
          <a:p>
            <a:pPr>
              <a:lnSpc>
                <a:spcPct val="100000"/>
              </a:lnSpc>
              <a:spcBef>
                <a:spcPts val="600"/>
              </a:spcBef>
              <a:buFontTx/>
              <a:buChar char="-"/>
            </a:pPr>
            <a:r>
              <a:rPr lang="en-US" sz="1600" i="1" dirty="0" smtClean="0">
                <a:latin typeface="Abadi"/>
              </a:rPr>
              <a:t> names </a:t>
            </a:r>
            <a:r>
              <a:rPr lang="en-US" sz="1600" i="1" dirty="0" smtClean="0">
                <a:latin typeface="Abadi"/>
              </a:rPr>
              <a:t>of the </a:t>
            </a:r>
            <a:r>
              <a:rPr lang="en-US" sz="1600" i="1" dirty="0" smtClean="0">
                <a:latin typeface="Abadi"/>
              </a:rPr>
              <a:t>booster versions </a:t>
            </a:r>
            <a:r>
              <a:rPr lang="en-US" sz="1600" i="1" dirty="0" smtClean="0">
                <a:latin typeface="Abadi"/>
              </a:rPr>
              <a:t>which have carried the maximum payload mass. Use a </a:t>
            </a:r>
            <a:r>
              <a:rPr lang="en-US" sz="1600" i="1" dirty="0" smtClean="0">
                <a:latin typeface="Abadi"/>
              </a:rPr>
              <a:t>subquery</a:t>
            </a:r>
          </a:p>
          <a:p>
            <a:pPr>
              <a:lnSpc>
                <a:spcPct val="100000"/>
              </a:lnSpc>
              <a:spcBef>
                <a:spcPts val="600"/>
              </a:spcBef>
              <a:buFontTx/>
              <a:buChar char="-"/>
            </a:pPr>
            <a:r>
              <a:rPr lang="en-US" sz="1600" i="1" dirty="0" smtClean="0">
                <a:latin typeface="Abadi"/>
              </a:rPr>
              <a:t>List the failed landing_outcomes in drone ship, their booster versions, and launch site names for in year 2015</a:t>
            </a:r>
          </a:p>
          <a:p>
            <a:pPr>
              <a:lnSpc>
                <a:spcPct val="100000"/>
              </a:lnSpc>
              <a:spcBef>
                <a:spcPts val="600"/>
              </a:spcBef>
              <a:buFontTx/>
              <a:buChar char="-"/>
            </a:pPr>
            <a:r>
              <a:rPr lang="en-US" sz="1600" i="1" dirty="0" smtClean="0">
                <a:latin typeface="Abadi"/>
              </a:rPr>
              <a:t>Rank the count of landing outcomes (such as Failure (drone ship) or Success (ground pad)) between the date 2010-06-04 and 2017-03-20, in descending order</a:t>
            </a:r>
          </a:p>
          <a:p>
            <a:pPr lvl="1">
              <a:lnSpc>
                <a:spcPct val="100000"/>
              </a:lnSpc>
              <a:spcBef>
                <a:spcPts val="600"/>
              </a:spcBef>
              <a:buNone/>
            </a:pPr>
            <a:endParaRPr lang="en-US" sz="1600" i="1" dirty="0" smtClean="0">
              <a:latin typeface="Abadi"/>
            </a:endParaRPr>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Abadi"/>
              </a:rPr>
              <a:t>EDA with SQL</a:t>
            </a:r>
            <a:endParaRPr lang="en-US" b="1" dirty="0">
              <a:solidFill>
                <a:srgbClr val="0B49CB"/>
              </a:solidFill>
            </a:endParaRPr>
          </a:p>
        </p:txBody>
      </p:sp>
      <p:sp>
        <p:nvSpPr>
          <p:cNvPr id="6" name="Rectangle 5"/>
          <p:cNvSpPr/>
          <p:nvPr/>
        </p:nvSpPr>
        <p:spPr>
          <a:xfrm>
            <a:off x="770011" y="5379242"/>
            <a:ext cx="9618589" cy="646331"/>
          </a:xfrm>
          <a:prstGeom prst="rect">
            <a:avLst/>
          </a:prstGeom>
        </p:spPr>
        <p:txBody>
          <a:bodyPr wrap="square">
            <a:spAutoFit/>
          </a:bodyPr>
          <a:lstStyle/>
          <a:p>
            <a:pPr>
              <a:lnSpc>
                <a:spcPct val="100000"/>
              </a:lnSpc>
              <a:spcBef>
                <a:spcPts val="1400"/>
              </a:spcBef>
            </a:pPr>
            <a:r>
              <a:rPr lang="en-US" dirty="0" smtClean="0">
                <a:solidFill>
                  <a:schemeClr val="accent3">
                    <a:lumMod val="25000"/>
                  </a:schemeClr>
                </a:solidFill>
                <a:latin typeface="Abadi" panose="020B0604020104020204" pitchFamily="34" charset="0"/>
              </a:rPr>
              <a:t>Add the GitHub URL: </a:t>
            </a:r>
            <a:r>
              <a:rPr lang="en-US" dirty="0" smtClean="0">
                <a:solidFill>
                  <a:srgbClr val="0B49CB"/>
                </a:solidFill>
                <a:latin typeface="Abadi" panose="020B0604020104020204" pitchFamily="34" charset="0"/>
              </a:rPr>
              <a:t>https://github.com/Njung-Valentine/DATA-SCIENCE-PROFESSIONAL-CERTIFICATE/blob/main/DEA%20with%20SQL.ipynb</a:t>
            </a:r>
            <a:endParaRPr lang="en-US" dirty="0" smtClean="0">
              <a:solidFill>
                <a:srgbClr val="0B49CB"/>
              </a:solidFill>
            </a:endParaRPr>
          </a:p>
        </p:txBody>
      </p:sp>
    </p:spTree>
    <p:extLst>
      <p:ext uri="{BB962C8B-B14F-4D97-AF65-F5344CB8AC3E}">
        <p14:creationId xmlns=""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585914"/>
            <a:ext cx="10515600" cy="3227387"/>
          </a:xfrm>
          <a:prstGeom prst="rect">
            <a:avLst/>
          </a:prstGeom>
        </p:spPr>
        <p:txBody>
          <a:bodyPr>
            <a:normAutofit/>
          </a:bodyPr>
          <a:lstStyle/>
          <a:p>
            <a:pPr>
              <a:lnSpc>
                <a:spcPct val="100000"/>
              </a:lnSpc>
              <a:spcBef>
                <a:spcPts val="1400"/>
              </a:spcBef>
            </a:pPr>
            <a:r>
              <a:rPr lang="en-US" sz="1800" dirty="0" smtClean="0">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1800" dirty="0" smtClean="0">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1800" dirty="0" smtClean="0">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1800" dirty="0" smtClean="0">
                <a:latin typeface="Abadi" panose="020B0604020104020204" pitchFamily="34" charset="0"/>
              </a:rPr>
              <a:t>We calculated the distances between a launch site to its proximities</a:t>
            </a:r>
            <a:r>
              <a:rPr lang="en-US" sz="1800" dirty="0" smtClean="0">
                <a:latin typeface="Abadi" panose="020B0604020104020204" pitchFamily="34" charset="0"/>
              </a:rPr>
              <a:t>. Like railways</a:t>
            </a:r>
            <a:r>
              <a:rPr lang="en-US" sz="1800" dirty="0" smtClean="0">
                <a:latin typeface="Abadi" panose="020B0604020104020204" pitchFamily="34" charset="0"/>
              </a:rPr>
              <a:t>, highways and coastlines</a:t>
            </a:r>
            <a:r>
              <a:rPr lang="en-US" sz="1800" dirty="0" smtClean="0">
                <a:latin typeface="Abadi" panose="020B0604020104020204" pitchFamily="34" charset="0"/>
              </a:rPr>
              <a:t>.</a:t>
            </a:r>
            <a:endParaRPr lang="en-US" sz="1800" dirty="0" smtClean="0">
              <a:latin typeface="Abadi" panose="020B0604020104020204" pitchFamily="34" charset="0"/>
            </a:endParaRPr>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Abadi"/>
              </a:rPr>
              <a:t>Build an Interactive Map with Folium</a:t>
            </a:r>
            <a:endParaRPr lang="en-US" b="1" dirty="0">
              <a:solidFill>
                <a:srgbClr val="0B49CB"/>
              </a:solidFill>
            </a:endParaRPr>
          </a:p>
        </p:txBody>
      </p:sp>
      <p:sp>
        <p:nvSpPr>
          <p:cNvPr id="6" name="Rectangle 5"/>
          <p:cNvSpPr/>
          <p:nvPr/>
        </p:nvSpPr>
        <p:spPr>
          <a:xfrm>
            <a:off x="1117600" y="4813301"/>
            <a:ext cx="9664700" cy="923330"/>
          </a:xfrm>
          <a:prstGeom prst="rect">
            <a:avLst/>
          </a:prstGeom>
        </p:spPr>
        <p:txBody>
          <a:bodyPr wrap="square">
            <a:spAutoFit/>
          </a:bodyPr>
          <a:lstStyle/>
          <a:p>
            <a:pPr>
              <a:lnSpc>
                <a:spcPct val="100000"/>
              </a:lnSpc>
              <a:spcBef>
                <a:spcPts val="1400"/>
              </a:spcBef>
            </a:pPr>
            <a:r>
              <a:rPr lang="en-US" dirty="0" smtClean="0">
                <a:solidFill>
                  <a:schemeClr val="accent3">
                    <a:lumMod val="25000"/>
                  </a:schemeClr>
                </a:solidFill>
                <a:latin typeface="Abadi" panose="020B0604020104020204" pitchFamily="34" charset="0"/>
              </a:rPr>
              <a:t>Add the GitHub </a:t>
            </a:r>
            <a:r>
              <a:rPr lang="en-US" dirty="0" smtClean="0">
                <a:solidFill>
                  <a:schemeClr val="accent3">
                    <a:lumMod val="25000"/>
                  </a:schemeClr>
                </a:solidFill>
                <a:latin typeface="Abadi" panose="020B0604020104020204" pitchFamily="34" charset="0"/>
              </a:rPr>
              <a:t>URL:  </a:t>
            </a:r>
            <a:r>
              <a:rPr lang="en-US" dirty="0" smtClean="0">
                <a:solidFill>
                  <a:srgbClr val="0B49CB"/>
                </a:solidFill>
                <a:latin typeface="Abadi" panose="020B0604020104020204" pitchFamily="34" charset="0"/>
              </a:rPr>
              <a:t>https://github.com/Njung-Valentine/DATA-SCIENCE-PROFESSIONAL-CERTIFICATE/blob/main/Interactive%20Visual%20Analytics%20with%20Folium%20lab%20(1).ipynb</a:t>
            </a:r>
            <a:endParaRPr lang="en-US" dirty="0">
              <a:solidFill>
                <a:srgbClr val="0B49CB"/>
              </a:solidFill>
            </a:endParaRPr>
          </a:p>
        </p:txBody>
      </p:sp>
    </p:spTree>
    <p:extLst>
      <p:ext uri="{BB962C8B-B14F-4D97-AF65-F5344CB8AC3E}">
        <p14:creationId xmlns=""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495301" y="1371600"/>
            <a:ext cx="11239500" cy="1612900"/>
          </a:xfrm>
          <a:prstGeom prst="rect">
            <a:avLst/>
          </a:prstGeom>
        </p:spPr>
        <p:txBody>
          <a:bodyPr vert="horz" lIns="91440" tIns="45720" rIns="91440" bIns="45720" rtlCol="0" anchor="t">
            <a:normAutofit/>
          </a:bodyPr>
          <a:lstStyle/>
          <a:p>
            <a:pPr>
              <a:lnSpc>
                <a:spcPct val="100000"/>
              </a:lnSpc>
              <a:spcBef>
                <a:spcPts val="1400"/>
              </a:spcBef>
              <a:buFont typeface="Wingdings" pitchFamily="2" charset="2"/>
              <a:buChar char="v"/>
            </a:pPr>
            <a:r>
              <a:rPr lang="en-US" sz="1400" dirty="0" smtClean="0">
                <a:latin typeface="Abadi" panose="020B0604020104020204" pitchFamily="34" charset="0"/>
              </a:rPr>
              <a:t>We created a dropdown list to enable lunch site selection.</a:t>
            </a:r>
          </a:p>
          <a:p>
            <a:pPr>
              <a:lnSpc>
                <a:spcPct val="100000"/>
              </a:lnSpc>
              <a:spcBef>
                <a:spcPts val="1400"/>
              </a:spcBef>
              <a:buFont typeface="Wingdings" pitchFamily="2" charset="2"/>
              <a:buChar char="v"/>
            </a:pPr>
            <a:r>
              <a:rPr lang="en-US" sz="1400" dirty="0" smtClean="0">
                <a:latin typeface="Abadi" panose="020B0604020104020204" pitchFamily="34" charset="0"/>
              </a:rPr>
              <a:t>We  Added a pie chart to show total successful lunch  count for all sites and the success </a:t>
            </a:r>
            <a:r>
              <a:rPr lang="en-US" sz="1400" dirty="0" err="1" smtClean="0">
                <a:latin typeface="Abadi" panose="020B0604020104020204" pitchFamily="34" charset="0"/>
              </a:rPr>
              <a:t>vs</a:t>
            </a:r>
            <a:r>
              <a:rPr lang="en-US" sz="1400" dirty="0" smtClean="0">
                <a:latin typeface="Abadi" panose="020B0604020104020204" pitchFamily="34" charset="0"/>
              </a:rPr>
              <a:t> failed count of a site if a particular lunch site was selected </a:t>
            </a:r>
            <a:endParaRPr lang="en-US" sz="1400" dirty="0" smtClean="0">
              <a:latin typeface="Abadi" panose="020B0604020104020204" pitchFamily="34" charset="0"/>
            </a:endParaRPr>
          </a:p>
          <a:p>
            <a:pPr>
              <a:buFont typeface="Wingdings" pitchFamily="2" charset="2"/>
              <a:buChar char="v"/>
            </a:pPr>
            <a:r>
              <a:rPr lang="en-US" sz="1400" dirty="0" smtClean="0">
                <a:latin typeface="Abadi" panose="020B0604020104020204" pitchFamily="34" charset="0"/>
              </a:rPr>
              <a:t>We plotted scatter graph showing the relationship with Outcome and Payload Mass (Kg) for the different booster version.</a:t>
            </a:r>
          </a:p>
          <a:p>
            <a:pPr>
              <a:buNone/>
            </a:pP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Rectangle 5"/>
          <p:cNvSpPr/>
          <p:nvPr/>
        </p:nvSpPr>
        <p:spPr>
          <a:xfrm>
            <a:off x="922411" y="5425408"/>
            <a:ext cx="9885289" cy="646331"/>
          </a:xfrm>
          <a:prstGeom prst="rect">
            <a:avLst/>
          </a:prstGeom>
        </p:spPr>
        <p:txBody>
          <a:bodyPr wrap="square">
            <a:spAutoFit/>
          </a:bodyPr>
          <a:lstStyle/>
          <a:p>
            <a:pPr>
              <a:lnSpc>
                <a:spcPct val="100000"/>
              </a:lnSpc>
              <a:spcBef>
                <a:spcPts val="1400"/>
              </a:spcBef>
              <a:buNone/>
            </a:pPr>
            <a:r>
              <a:rPr lang="en-US" dirty="0" smtClean="0">
                <a:solidFill>
                  <a:schemeClr val="accent3">
                    <a:lumMod val="25000"/>
                  </a:schemeClr>
                </a:solidFill>
                <a:latin typeface="Abadi" panose="020B0604020104020204" pitchFamily="34" charset="0"/>
              </a:rPr>
              <a:t>Add the GitHub URL</a:t>
            </a:r>
            <a:r>
              <a:rPr lang="en-US" dirty="0" smtClean="0">
                <a:solidFill>
                  <a:srgbClr val="0B49CB"/>
                </a:solidFill>
                <a:latin typeface="Abadi" panose="020B0604020104020204" pitchFamily="34" charset="0"/>
              </a:rPr>
              <a:t>: https://github.com/Njung-Valentine/DATA-SCIENCE-PROFESSIONAL-CERTIFICATE/blob/main/spacex_Dash_app%20(2).py</a:t>
            </a:r>
            <a:endParaRPr lang="en-US" dirty="0">
              <a:solidFill>
                <a:srgbClr val="0B49CB"/>
              </a:solidFill>
              <a:latin typeface="Abadi" panose="020B0604020104020204" pitchFamily="34" charset="0"/>
            </a:endParaRPr>
          </a:p>
        </p:txBody>
      </p:sp>
      <p:pic>
        <p:nvPicPr>
          <p:cNvPr id="2060" name="Picture 12" descr="C:\Users\DELL\AppData\Local\Temp\Rar$DRa10120.35493\n\spaceX launch.JPG"/>
          <p:cNvPicPr>
            <a:picLocks noChangeAspect="1" noChangeArrowheads="1"/>
          </p:cNvPicPr>
          <p:nvPr/>
        </p:nvPicPr>
        <p:blipFill>
          <a:blip r:embed="rId3"/>
          <a:srcRect/>
          <a:stretch>
            <a:fillRect/>
          </a:stretch>
        </p:blipFill>
        <p:spPr bwMode="auto">
          <a:xfrm>
            <a:off x="495301" y="2697947"/>
            <a:ext cx="4576187" cy="2130410"/>
          </a:xfrm>
          <a:prstGeom prst="rect">
            <a:avLst/>
          </a:prstGeom>
          <a:noFill/>
        </p:spPr>
      </p:pic>
      <p:pic>
        <p:nvPicPr>
          <p:cNvPr id="2062" name="Picture 14" descr="C:\Users\DELL\AppData\Local\Temp\Rar$DRa10120.42903\n\CCAFS LC-40 PAYLOAD.JPG"/>
          <p:cNvPicPr>
            <a:picLocks noChangeAspect="1" noChangeArrowheads="1"/>
          </p:cNvPicPr>
          <p:nvPr/>
        </p:nvPicPr>
        <p:blipFill>
          <a:blip r:embed="rId4"/>
          <a:srcRect/>
          <a:stretch>
            <a:fillRect/>
          </a:stretch>
        </p:blipFill>
        <p:spPr bwMode="auto">
          <a:xfrm>
            <a:off x="5614135" y="2697947"/>
            <a:ext cx="5193565" cy="1818891"/>
          </a:xfrm>
          <a:prstGeom prst="rect">
            <a:avLst/>
          </a:prstGeom>
          <a:noFill/>
        </p:spPr>
      </p:pic>
    </p:spTree>
    <p:extLst>
      <p:ext uri="{BB962C8B-B14F-4D97-AF65-F5344CB8AC3E}">
        <p14:creationId xmlns=""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619750" y="5109210"/>
            <a:ext cx="6572250" cy="1128712"/>
          </a:xfrm>
          <a:prstGeom prst="rect">
            <a:avLst/>
          </a:prstGeom>
        </p:spPr>
        <p:txBody>
          <a:bodyPr>
            <a:normAutofit/>
          </a:bodyPr>
          <a:lstStyle/>
          <a:p>
            <a:pPr>
              <a:lnSpc>
                <a:spcPct val="100000"/>
              </a:lnSpc>
              <a:spcBef>
                <a:spcPts val="1400"/>
              </a:spcBef>
              <a:buNone/>
            </a:pPr>
            <a:r>
              <a:rPr lang="en-US" sz="1400" dirty="0" smtClean="0">
                <a:solidFill>
                  <a:schemeClr val="accent3">
                    <a:lumMod val="25000"/>
                  </a:schemeClr>
                </a:solidFill>
                <a:latin typeface="Abadi" panose="020B0604020104020204" pitchFamily="34" charset="0"/>
              </a:rPr>
              <a:t>GitHub URL: </a:t>
            </a:r>
            <a:r>
              <a:rPr lang="en-US" sz="1400" dirty="0" smtClean="0">
                <a:solidFill>
                  <a:srgbClr val="0B49CB"/>
                </a:solidFill>
                <a:latin typeface="Abadi" panose="020B0604020104020204" pitchFamily="34" charset="0"/>
              </a:rPr>
              <a:t>https://</a:t>
            </a:r>
            <a:r>
              <a:rPr lang="en-US" sz="1400" dirty="0" smtClean="0">
                <a:solidFill>
                  <a:srgbClr val="0B49CB"/>
                </a:solidFill>
                <a:latin typeface="Abadi" panose="020B0604020104020204" pitchFamily="34" charset="0"/>
              </a:rPr>
              <a:t>github.com/Njung-Valentine/DATA-SCIENCE-PROFESSIONAL CERTIFICATE/blob/main/Machine%20Learning%20Prediction%20lab.ipynb</a:t>
            </a:r>
            <a:endParaRPr lang="en-US" dirty="0">
              <a:solidFill>
                <a:srgbClr val="0B49CB"/>
              </a:solidFill>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Abadi"/>
              </a:rPr>
              <a:t>Predictive Analysis (Classification)</a:t>
            </a:r>
          </a:p>
        </p:txBody>
      </p:sp>
      <p:sp>
        <p:nvSpPr>
          <p:cNvPr id="7" name="Rectangle 6"/>
          <p:cNvSpPr/>
          <p:nvPr/>
        </p:nvSpPr>
        <p:spPr>
          <a:xfrm>
            <a:off x="487698" y="1377243"/>
            <a:ext cx="1979503"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Created </a:t>
            </a:r>
            <a:r>
              <a:rPr lang="en-US" sz="1400" dirty="0" smtClean="0"/>
              <a:t>a </a:t>
            </a:r>
            <a:r>
              <a:rPr lang="en-US" sz="1400" dirty="0" err="1" smtClean="0"/>
              <a:t>NumPy</a:t>
            </a:r>
            <a:r>
              <a:rPr lang="en-US" sz="1400" dirty="0" smtClean="0"/>
              <a:t> array from the column Class in data</a:t>
            </a:r>
            <a:endParaRPr lang="en-US" sz="1400" dirty="0">
              <a:latin typeface="Abadi"/>
            </a:endParaRPr>
          </a:p>
        </p:txBody>
      </p:sp>
      <p:sp>
        <p:nvSpPr>
          <p:cNvPr id="8" name="Rectangle 7"/>
          <p:cNvSpPr/>
          <p:nvPr/>
        </p:nvSpPr>
        <p:spPr>
          <a:xfrm>
            <a:off x="2812847" y="1377243"/>
            <a:ext cx="1900323"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Standardize the data </a:t>
            </a:r>
            <a:r>
              <a:rPr lang="en-US" sz="1400" dirty="0" smtClean="0"/>
              <a:t>with a standard scalar then fitting and  transforming it.</a:t>
            </a:r>
            <a:endParaRPr lang="en-US" sz="1400" dirty="0">
              <a:latin typeface="Abadi"/>
            </a:endParaRPr>
          </a:p>
        </p:txBody>
      </p:sp>
      <p:sp>
        <p:nvSpPr>
          <p:cNvPr id="9" name="Rectangle 8"/>
          <p:cNvSpPr/>
          <p:nvPr/>
        </p:nvSpPr>
        <p:spPr>
          <a:xfrm>
            <a:off x="4974837" y="1377243"/>
            <a:ext cx="2123891"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Using </a:t>
            </a:r>
            <a:r>
              <a:rPr lang="en-US" sz="1400" dirty="0" smtClean="0"/>
              <a:t>the function </a:t>
            </a:r>
            <a:r>
              <a:rPr lang="en-US" sz="1400" dirty="0" err="1" smtClean="0"/>
              <a:t>train_test_split</a:t>
            </a:r>
            <a:r>
              <a:rPr lang="en-US" sz="1400" dirty="0" smtClean="0"/>
              <a:t>, we  </a:t>
            </a:r>
            <a:r>
              <a:rPr lang="en-US" sz="1400" dirty="0" smtClean="0"/>
              <a:t>split the data </a:t>
            </a:r>
            <a:r>
              <a:rPr lang="en-US" sz="1400" dirty="0" smtClean="0"/>
              <a:t> </a:t>
            </a:r>
            <a:r>
              <a:rPr lang="en-US" sz="1400" dirty="0" smtClean="0"/>
              <a:t>into training and test data</a:t>
            </a:r>
            <a:endParaRPr lang="en-US" sz="1400" b="1" dirty="0">
              <a:latin typeface="Abadi"/>
            </a:endParaRPr>
          </a:p>
        </p:txBody>
      </p:sp>
      <p:sp>
        <p:nvSpPr>
          <p:cNvPr id="10" name="Rectangle 9"/>
          <p:cNvSpPr/>
          <p:nvPr/>
        </p:nvSpPr>
        <p:spPr>
          <a:xfrm>
            <a:off x="7479818" y="1377243"/>
            <a:ext cx="2012107"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We create </a:t>
            </a:r>
            <a:r>
              <a:rPr lang="en-US" sz="1400" dirty="0" smtClean="0"/>
              <a:t>a logistic regression object then create a </a:t>
            </a:r>
            <a:r>
              <a:rPr lang="en-US" sz="1400" dirty="0" err="1" smtClean="0"/>
              <a:t>GridSearchCV</a:t>
            </a:r>
            <a:r>
              <a:rPr lang="en-US" sz="1400" dirty="0" smtClean="0"/>
              <a:t> object </a:t>
            </a:r>
            <a:r>
              <a:rPr lang="en-US" sz="1400" dirty="0" err="1" smtClean="0"/>
              <a:t>logreg_cv</a:t>
            </a:r>
            <a:r>
              <a:rPr lang="en-US" sz="1400" dirty="0" smtClean="0"/>
              <a:t> with </a:t>
            </a:r>
            <a:r>
              <a:rPr lang="en-US" sz="1400" dirty="0" err="1" smtClean="0"/>
              <a:t>cv</a:t>
            </a:r>
            <a:r>
              <a:rPr lang="en-US" sz="1400" dirty="0" smtClean="0"/>
              <a:t> = </a:t>
            </a:r>
            <a:r>
              <a:rPr lang="en-US" sz="1400" dirty="0" smtClean="0"/>
              <a:t>10, to find the best parameters </a:t>
            </a:r>
            <a:endParaRPr lang="en-US" sz="1400" b="1" dirty="0">
              <a:latin typeface="Abadi"/>
            </a:endParaRPr>
          </a:p>
        </p:txBody>
      </p:sp>
      <p:sp>
        <p:nvSpPr>
          <p:cNvPr id="11" name="Right Arrow 10"/>
          <p:cNvSpPr/>
          <p:nvPr/>
        </p:nvSpPr>
        <p:spPr>
          <a:xfrm>
            <a:off x="2589280" y="1943655"/>
            <a:ext cx="223567"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ight Arrow 11"/>
          <p:cNvSpPr/>
          <p:nvPr/>
        </p:nvSpPr>
        <p:spPr>
          <a:xfrm>
            <a:off x="4751270" y="1943655"/>
            <a:ext cx="223567"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ight Arrow 12"/>
          <p:cNvSpPr/>
          <p:nvPr/>
        </p:nvSpPr>
        <p:spPr>
          <a:xfrm>
            <a:off x="7221434" y="2035095"/>
            <a:ext cx="223567"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p:cNvSpPr/>
          <p:nvPr/>
        </p:nvSpPr>
        <p:spPr>
          <a:xfrm>
            <a:off x="7567018" y="2974560"/>
            <a:ext cx="1900323"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We calculate </a:t>
            </a:r>
            <a:r>
              <a:rPr lang="en-US" sz="1400" dirty="0" smtClean="0"/>
              <a:t>the accuracy on the test data using the method score:</a:t>
            </a:r>
            <a:endParaRPr lang="en-US" sz="1400" b="1" dirty="0">
              <a:latin typeface="Abadi"/>
            </a:endParaRPr>
          </a:p>
        </p:txBody>
      </p:sp>
      <p:sp>
        <p:nvSpPr>
          <p:cNvPr id="15" name="Rectangle 14"/>
          <p:cNvSpPr/>
          <p:nvPr/>
        </p:nvSpPr>
        <p:spPr>
          <a:xfrm>
            <a:off x="9715467" y="2979693"/>
            <a:ext cx="2026621" cy="15242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We create </a:t>
            </a:r>
            <a:r>
              <a:rPr lang="en-US" sz="1400" dirty="0" smtClean="0"/>
              <a:t>a </a:t>
            </a:r>
            <a:r>
              <a:rPr lang="en-US" sz="1400" dirty="0" err="1" smtClean="0"/>
              <a:t>GridSearchCV</a:t>
            </a:r>
            <a:r>
              <a:rPr lang="en-US" sz="1400" dirty="0" smtClean="0"/>
              <a:t> object </a:t>
            </a:r>
            <a:r>
              <a:rPr lang="en-US" sz="1400" dirty="0" err="1" smtClean="0"/>
              <a:t>svm_cv</a:t>
            </a:r>
            <a:r>
              <a:rPr lang="en-US" sz="1400" dirty="0" smtClean="0"/>
              <a:t> with </a:t>
            </a:r>
            <a:r>
              <a:rPr lang="en-US" sz="1400" dirty="0" err="1" smtClean="0"/>
              <a:t>cv</a:t>
            </a:r>
            <a:r>
              <a:rPr lang="en-US" sz="1400" dirty="0" smtClean="0"/>
              <a:t> - 10. Fit the object to find the best parameters from the dictionary parameters.</a:t>
            </a:r>
            <a:endParaRPr lang="en-US" sz="1400" b="1" dirty="0">
              <a:latin typeface="Abadi"/>
            </a:endParaRPr>
          </a:p>
        </p:txBody>
      </p:sp>
      <p:sp>
        <p:nvSpPr>
          <p:cNvPr id="16" name="Right Arrow 15"/>
          <p:cNvSpPr/>
          <p:nvPr/>
        </p:nvSpPr>
        <p:spPr>
          <a:xfrm flipH="1">
            <a:off x="9466890" y="3505715"/>
            <a:ext cx="223567"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ight Arrow 17"/>
          <p:cNvSpPr/>
          <p:nvPr/>
        </p:nvSpPr>
        <p:spPr>
          <a:xfrm rot="16200000" flipH="1" flipV="1">
            <a:off x="10574189" y="2715153"/>
            <a:ext cx="182880" cy="22356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p:cNvSpPr/>
          <p:nvPr/>
        </p:nvSpPr>
        <p:spPr>
          <a:xfrm>
            <a:off x="9841765" y="1377243"/>
            <a:ext cx="1900323"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We calculate </a:t>
            </a:r>
            <a:r>
              <a:rPr lang="en-US" sz="1400" dirty="0" smtClean="0"/>
              <a:t>the accuracy on the test data using the method score</a:t>
            </a:r>
            <a:endParaRPr lang="en-US" sz="1400" b="1" dirty="0">
              <a:latin typeface="Abadi"/>
            </a:endParaRPr>
          </a:p>
        </p:txBody>
      </p:sp>
      <p:sp>
        <p:nvSpPr>
          <p:cNvPr id="20" name="Rectangle 19"/>
          <p:cNvSpPr/>
          <p:nvPr/>
        </p:nvSpPr>
        <p:spPr>
          <a:xfrm>
            <a:off x="5234217" y="3005343"/>
            <a:ext cx="2100484"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We create </a:t>
            </a:r>
            <a:r>
              <a:rPr lang="en-US" sz="1200" dirty="0" smtClean="0"/>
              <a:t>a decision tree classifier object then create a </a:t>
            </a:r>
            <a:r>
              <a:rPr lang="en-US" sz="1200" dirty="0" err="1" smtClean="0"/>
              <a:t>GridSearchCV</a:t>
            </a:r>
            <a:r>
              <a:rPr lang="en-US" sz="1200" dirty="0" smtClean="0"/>
              <a:t> object </a:t>
            </a:r>
            <a:r>
              <a:rPr lang="en-US" sz="1200" dirty="0" err="1" smtClean="0"/>
              <a:t>tree_cv</a:t>
            </a:r>
            <a:r>
              <a:rPr lang="en-US" sz="1200" dirty="0" smtClean="0"/>
              <a:t> with </a:t>
            </a:r>
            <a:r>
              <a:rPr lang="en-US" sz="1200" dirty="0" err="1" smtClean="0"/>
              <a:t>cv</a:t>
            </a:r>
            <a:r>
              <a:rPr lang="en-US" sz="1200" dirty="0" smtClean="0"/>
              <a:t> = 10. Fit the object to find the best parameters from the dictionary parameters</a:t>
            </a:r>
            <a:r>
              <a:rPr lang="en-US" sz="1400" dirty="0" smtClean="0"/>
              <a:t>.</a:t>
            </a:r>
            <a:endParaRPr lang="en-US" sz="1400" b="1" dirty="0">
              <a:latin typeface="Abadi"/>
            </a:endParaRPr>
          </a:p>
        </p:txBody>
      </p:sp>
      <p:sp>
        <p:nvSpPr>
          <p:cNvPr id="21" name="Rectangle 20"/>
          <p:cNvSpPr/>
          <p:nvPr/>
        </p:nvSpPr>
        <p:spPr>
          <a:xfrm>
            <a:off x="3049569" y="2974560"/>
            <a:ext cx="1900323"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We Calculate </a:t>
            </a:r>
            <a:r>
              <a:rPr lang="en-US" sz="1400" dirty="0" smtClean="0"/>
              <a:t>the accuracy of </a:t>
            </a:r>
            <a:r>
              <a:rPr lang="en-US" sz="1400" dirty="0" err="1" smtClean="0"/>
              <a:t>tree_cv</a:t>
            </a:r>
            <a:r>
              <a:rPr lang="en-US" sz="1400" dirty="0" smtClean="0"/>
              <a:t> on the test data using the method score</a:t>
            </a:r>
            <a:endParaRPr lang="en-US" sz="1400" b="1" dirty="0">
              <a:latin typeface="Abadi"/>
            </a:endParaRPr>
          </a:p>
        </p:txBody>
      </p:sp>
      <p:sp>
        <p:nvSpPr>
          <p:cNvPr id="22" name="Right Arrow 21"/>
          <p:cNvSpPr/>
          <p:nvPr/>
        </p:nvSpPr>
        <p:spPr>
          <a:xfrm>
            <a:off x="9554698" y="1943655"/>
            <a:ext cx="223567"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Rectangle 22"/>
          <p:cNvSpPr/>
          <p:nvPr/>
        </p:nvSpPr>
        <p:spPr>
          <a:xfrm>
            <a:off x="487698" y="2974560"/>
            <a:ext cx="2310635"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Creating </a:t>
            </a:r>
            <a:r>
              <a:rPr lang="en-US" sz="1200" dirty="0" smtClean="0"/>
              <a:t>a k nearest neighbors object then create a </a:t>
            </a:r>
            <a:r>
              <a:rPr lang="en-US" sz="1200" dirty="0" err="1" smtClean="0"/>
              <a:t>GridSearchCV</a:t>
            </a:r>
            <a:r>
              <a:rPr lang="en-US" sz="1200" dirty="0" smtClean="0"/>
              <a:t> object </a:t>
            </a:r>
            <a:r>
              <a:rPr lang="en-US" sz="1200" dirty="0" err="1" smtClean="0"/>
              <a:t>knn_cv</a:t>
            </a:r>
            <a:r>
              <a:rPr lang="en-US" sz="1200" dirty="0" smtClean="0"/>
              <a:t> with </a:t>
            </a:r>
            <a:r>
              <a:rPr lang="en-US" sz="1200" dirty="0" err="1" smtClean="0"/>
              <a:t>cv</a:t>
            </a:r>
            <a:r>
              <a:rPr lang="en-US" sz="1200" dirty="0" smtClean="0"/>
              <a:t> = 10. Fit the object to find the best parameters from the dictionary parameters</a:t>
            </a:r>
            <a:r>
              <a:rPr lang="en-US" sz="1400" dirty="0" smtClean="0"/>
              <a:t>.</a:t>
            </a:r>
            <a:endParaRPr lang="en-US" sz="1400" b="1" dirty="0">
              <a:latin typeface="Abadi"/>
            </a:endParaRPr>
          </a:p>
        </p:txBody>
      </p:sp>
      <p:sp>
        <p:nvSpPr>
          <p:cNvPr id="43009" name="Rectangle 1"/>
          <p:cNvSpPr>
            <a:spLocks noChangeArrowheads="1"/>
          </p:cNvSpPr>
          <p:nvPr/>
        </p:nvSpPr>
        <p:spPr bwMode="auto">
          <a:xfrm>
            <a:off x="0" y="0"/>
            <a:ext cx="12192000" cy="0"/>
          </a:xfrm>
          <a:prstGeom prst="rect">
            <a:avLst/>
          </a:prstGeom>
          <a:solidFill>
            <a:srgbClr val="EFF0F1"/>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ibm-plex-sans"/>
                <a:cs typeface="Arial" pitchFamily="34" charset="0"/>
              </a:rPr>
              <a:t>Create a k nearest neighbors object then create a </a:t>
            </a:r>
            <a:r>
              <a:rPr kumimoji="0" lang="en-US" sz="1000" b="0" i="0" u="none" strike="noStrike" cap="none" normalizeH="0" baseline="0" smtClean="0">
                <a:ln>
                  <a:noFill/>
                </a:ln>
                <a:solidFill>
                  <a:srgbClr val="000000"/>
                </a:solidFill>
                <a:effectLst/>
                <a:latin typeface="Courier New" pitchFamily="49" charset="0"/>
                <a:cs typeface="Courier New" pitchFamily="49" charset="0"/>
              </a:rPr>
              <a:t>GridSearchCV</a:t>
            </a:r>
            <a:r>
              <a:rPr kumimoji="0" lang="en-US" sz="1000" b="0" i="0" u="none" strike="noStrike" cap="none" normalizeH="0" baseline="0" smtClean="0">
                <a:ln>
                  <a:noFill/>
                </a:ln>
                <a:solidFill>
                  <a:srgbClr val="000000"/>
                </a:solidFill>
                <a:effectLst/>
                <a:latin typeface="ibm-plex-sans"/>
                <a:cs typeface="Arial" pitchFamily="34" charset="0"/>
              </a:rPr>
              <a:t> object </a:t>
            </a:r>
            <a:r>
              <a:rPr kumimoji="0" lang="en-US" sz="1000" b="0" i="0" u="none" strike="noStrike" cap="none" normalizeH="0" baseline="0" smtClean="0">
                <a:ln>
                  <a:noFill/>
                </a:ln>
                <a:solidFill>
                  <a:srgbClr val="000000"/>
                </a:solidFill>
                <a:effectLst/>
                <a:latin typeface="Courier New" pitchFamily="49" charset="0"/>
                <a:cs typeface="Courier New" pitchFamily="49" charset="0"/>
              </a:rPr>
              <a:t>knn_cv</a:t>
            </a:r>
            <a:r>
              <a:rPr kumimoji="0" lang="en-US" sz="1000" b="0" i="0" u="none" strike="noStrike" cap="none" normalizeH="0" baseline="0" smtClean="0">
                <a:ln>
                  <a:noFill/>
                </a:ln>
                <a:solidFill>
                  <a:srgbClr val="000000"/>
                </a:solidFill>
                <a:effectLst/>
                <a:latin typeface="ibm-plex-sans"/>
                <a:cs typeface="Arial" pitchFamily="34" charset="0"/>
              </a:rPr>
              <a:t> with cv = 10. Fit the object to find the best parameters from the dictionary </a:t>
            </a:r>
            <a:r>
              <a:rPr kumimoji="0" lang="en-US" sz="1000" b="0" i="0" u="none" strike="noStrike" cap="none" normalizeH="0" baseline="0" smtClean="0">
                <a:ln>
                  <a:noFill/>
                </a:ln>
                <a:solidFill>
                  <a:srgbClr val="000000"/>
                </a:solidFill>
                <a:effectLst/>
                <a:latin typeface="Courier New" pitchFamily="49" charset="0"/>
                <a:cs typeface="Courier New" pitchFamily="49" charset="0"/>
              </a:rPr>
              <a:t>parameters</a:t>
            </a:r>
            <a:r>
              <a:rPr kumimoji="0" lang="en-US" sz="1000" b="0" i="0" u="none" strike="noStrike" cap="none" normalizeH="0" baseline="0" smtClean="0">
                <a:ln>
                  <a:noFill/>
                </a:ln>
                <a:solidFill>
                  <a:srgbClr val="000000"/>
                </a:solidFill>
                <a:effectLst/>
                <a:latin typeface="ibm-plex-sans"/>
                <a:cs typeface="Arial" pitchFamily="34" charset="0"/>
              </a:rPr>
              <a:t>.</a:t>
            </a:r>
            <a:r>
              <a:rPr kumimoji="0" lang="en-US" sz="11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 name="Right Arrow 23"/>
          <p:cNvSpPr/>
          <p:nvPr/>
        </p:nvSpPr>
        <p:spPr>
          <a:xfrm flipH="1">
            <a:off x="7333217" y="3505715"/>
            <a:ext cx="223567"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ight Arrow 24"/>
          <p:cNvSpPr/>
          <p:nvPr/>
        </p:nvSpPr>
        <p:spPr>
          <a:xfrm flipH="1">
            <a:off x="4991600" y="3505715"/>
            <a:ext cx="223567"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Right Arrow 25"/>
          <p:cNvSpPr/>
          <p:nvPr/>
        </p:nvSpPr>
        <p:spPr>
          <a:xfrm flipH="1">
            <a:off x="2778377" y="3505715"/>
            <a:ext cx="223567"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Rectangle 26"/>
          <p:cNvSpPr/>
          <p:nvPr/>
        </p:nvSpPr>
        <p:spPr>
          <a:xfrm>
            <a:off x="487698" y="4522661"/>
            <a:ext cx="2290679"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We Calculate </a:t>
            </a:r>
            <a:r>
              <a:rPr lang="en-US" sz="1200" dirty="0" smtClean="0"/>
              <a:t>the accuracy of </a:t>
            </a:r>
            <a:r>
              <a:rPr lang="en-US" sz="1200" dirty="0" err="1" smtClean="0"/>
              <a:t>tree_cv</a:t>
            </a:r>
            <a:r>
              <a:rPr lang="en-US" sz="1200" dirty="0" smtClean="0"/>
              <a:t> on the test data using the method score</a:t>
            </a:r>
            <a:endParaRPr lang="en-US" sz="1400" b="1" dirty="0">
              <a:latin typeface="Abadi"/>
            </a:endParaRPr>
          </a:p>
        </p:txBody>
      </p:sp>
      <p:sp>
        <p:nvSpPr>
          <p:cNvPr id="28" name="Rectangle 27"/>
          <p:cNvSpPr/>
          <p:nvPr/>
        </p:nvSpPr>
        <p:spPr>
          <a:xfrm>
            <a:off x="3091930" y="4522661"/>
            <a:ext cx="2142287" cy="1315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latin typeface="Abadi"/>
              </a:rPr>
              <a:t>Finding  </a:t>
            </a:r>
            <a:r>
              <a:rPr lang="en-US" sz="1200" dirty="0" smtClean="0">
                <a:latin typeface="Abadi"/>
              </a:rPr>
              <a:t>the method performs </a:t>
            </a:r>
            <a:r>
              <a:rPr lang="en-US" sz="1200" dirty="0" smtClean="0">
                <a:latin typeface="Abadi"/>
              </a:rPr>
              <a:t>best by examining the </a:t>
            </a:r>
            <a:r>
              <a:rPr lang="en-US" sz="1200" dirty="0" err="1" smtClean="0">
                <a:latin typeface="Abadi"/>
              </a:rPr>
              <a:t>jaccard_score</a:t>
            </a:r>
            <a:r>
              <a:rPr lang="en-US" sz="1200" dirty="0" smtClean="0">
                <a:latin typeface="Abadi"/>
              </a:rPr>
              <a:t>  and F1 score </a:t>
            </a:r>
            <a:r>
              <a:rPr lang="en-US" sz="1200" dirty="0" err="1" smtClean="0">
                <a:latin typeface="Abadi"/>
              </a:rPr>
              <a:t>matrics</a:t>
            </a:r>
            <a:endParaRPr lang="en-US" sz="1200" dirty="0" smtClean="0">
              <a:latin typeface="Abadi"/>
            </a:endParaRPr>
          </a:p>
        </p:txBody>
      </p:sp>
      <p:sp>
        <p:nvSpPr>
          <p:cNvPr id="29" name="Right Arrow 28"/>
          <p:cNvSpPr/>
          <p:nvPr/>
        </p:nvSpPr>
        <p:spPr>
          <a:xfrm rot="16200000" flipH="1" flipV="1">
            <a:off x="1511276" y="4300703"/>
            <a:ext cx="182880" cy="22356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ight Arrow 29"/>
          <p:cNvSpPr/>
          <p:nvPr/>
        </p:nvSpPr>
        <p:spPr>
          <a:xfrm>
            <a:off x="2820738" y="5109210"/>
            <a:ext cx="223567" cy="18288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19</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Results</a:t>
            </a:r>
            <a:endParaRPr lang="en-US" dirty="0">
              <a:solidFill>
                <a:srgbClr val="0B49CB"/>
              </a:solidFill>
            </a:endParaRPr>
          </a:p>
        </p:txBody>
      </p:sp>
    </p:spTree>
    <p:extLst>
      <p:ext uri="{BB962C8B-B14F-4D97-AF65-F5344CB8AC3E}">
        <p14:creationId xmlns=""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a:rPr>
              <a:t>Executive Summary</a:t>
            </a:r>
          </a:p>
          <a:p>
            <a:pPr>
              <a:lnSpc>
                <a:spcPct val="100000"/>
              </a:lnSpc>
              <a:spcBef>
                <a:spcPts val="1400"/>
              </a:spcBef>
            </a:pPr>
            <a:r>
              <a:rPr lang="en-US" sz="1800" dirty="0">
                <a:solidFill>
                  <a:schemeClr val="accent3">
                    <a:lumMod val="25000"/>
                  </a:schemeClr>
                </a:solidFill>
                <a:latin typeface="Abadi"/>
              </a:rPr>
              <a:t>Introduction</a:t>
            </a:r>
          </a:p>
          <a:p>
            <a:pPr>
              <a:lnSpc>
                <a:spcPct val="100000"/>
              </a:lnSpc>
              <a:spcBef>
                <a:spcPts val="1400"/>
              </a:spcBef>
            </a:pPr>
            <a:r>
              <a:rPr lang="en-US" sz="1800" dirty="0">
                <a:solidFill>
                  <a:schemeClr val="accent3">
                    <a:lumMod val="25000"/>
                  </a:schemeClr>
                </a:solidFill>
                <a:latin typeface="Abadi"/>
              </a:rPr>
              <a:t>Methodology</a:t>
            </a:r>
          </a:p>
          <a:p>
            <a:pPr>
              <a:lnSpc>
                <a:spcPct val="100000"/>
              </a:lnSpc>
              <a:spcBef>
                <a:spcPts val="1400"/>
              </a:spcBef>
            </a:pPr>
            <a:r>
              <a:rPr lang="en-US" sz="1800" dirty="0">
                <a:solidFill>
                  <a:schemeClr val="accent3">
                    <a:lumMod val="25000"/>
                  </a:schemeClr>
                </a:solidFill>
                <a:latin typeface="Abadi"/>
              </a:rPr>
              <a:t>Results</a:t>
            </a:r>
          </a:p>
          <a:p>
            <a:pPr>
              <a:lnSpc>
                <a:spcPct val="100000"/>
              </a:lnSpc>
              <a:spcBef>
                <a:spcPts val="1400"/>
              </a:spcBef>
            </a:pPr>
            <a:r>
              <a:rPr lang="en-US" sz="1800" dirty="0">
                <a:solidFill>
                  <a:schemeClr val="accent3">
                    <a:lumMod val="25000"/>
                  </a:schemeClr>
                </a:solidFill>
                <a:latin typeface="Abadi"/>
              </a:rPr>
              <a:t>Conclusion</a:t>
            </a:r>
          </a:p>
          <a:p>
            <a:pPr>
              <a:lnSpc>
                <a:spcPct val="100000"/>
              </a:lnSpc>
              <a:spcBef>
                <a:spcPts val="1400"/>
              </a:spcBef>
            </a:pPr>
            <a:r>
              <a:rPr lang="en-US" sz="18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3831772" y="1379538"/>
            <a:ext cx="4006850" cy="546100"/>
          </a:xfrm>
          <a:prstGeom prst="rect">
            <a:avLst/>
          </a:prstGeom>
        </p:spPr>
        <p:txBody>
          <a:bodyPr>
            <a:normAutofit/>
          </a:bodyPr>
          <a:lstStyle/>
          <a:p>
            <a:pPr>
              <a:lnSpc>
                <a:spcPct val="100000"/>
              </a:lnSpc>
              <a:spcBef>
                <a:spcPts val="1400"/>
              </a:spcBef>
              <a:buNone/>
            </a:pPr>
            <a:r>
              <a:rPr lang="en-CA" sz="2200" dirty="0">
                <a:solidFill>
                  <a:schemeClr val="accent3">
                    <a:lumMod val="25000"/>
                  </a:schemeClr>
                </a:solidFill>
                <a:latin typeface="Abadi" panose="020B0604020104020204" pitchFamily="34" charset="0"/>
              </a:rPr>
              <a:t> </a:t>
            </a:r>
            <a:r>
              <a:rPr lang="en-CA" sz="2200" dirty="0" smtClean="0">
                <a:solidFill>
                  <a:schemeClr val="accent3">
                    <a:lumMod val="25000"/>
                  </a:schemeClr>
                </a:solidFill>
                <a:latin typeface="Abadi" panose="020B0604020104020204" pitchFamily="34" charset="0"/>
              </a:rPr>
              <a:t>Launch Site </a:t>
            </a:r>
            <a:r>
              <a:rPr lang="en-CA" sz="2200" dirty="0" err="1" smtClean="0">
                <a:solidFill>
                  <a:schemeClr val="accent3">
                    <a:lumMod val="25000"/>
                  </a:schemeClr>
                </a:solidFill>
                <a:latin typeface="Abadi" panose="020B0604020104020204" pitchFamily="34" charset="0"/>
              </a:rPr>
              <a:t>vs</a:t>
            </a:r>
            <a:r>
              <a:rPr lang="en-CA" sz="2200" dirty="0" smtClean="0">
                <a:solidFill>
                  <a:schemeClr val="accent3">
                    <a:lumMod val="25000"/>
                  </a:schemeClr>
                </a:solidFill>
                <a:latin typeface="Abadi" panose="020B0604020104020204" pitchFamily="34" charset="0"/>
              </a:rPr>
              <a:t> Flight </a:t>
            </a:r>
            <a:r>
              <a:rPr lang="en-CA" sz="2200" dirty="0" smtClean="0">
                <a:solidFill>
                  <a:schemeClr val="accent3">
                    <a:lumMod val="25000"/>
                  </a:schemeClr>
                </a:solidFill>
                <a:latin typeface="Abadi" panose="020B0604020104020204" pitchFamily="34" charset="0"/>
              </a:rPr>
              <a:t>Number</a:t>
            </a:r>
            <a:endParaRPr lang="en-US" sz="2200" dirty="0">
              <a:solidFill>
                <a:schemeClr val="accent3">
                  <a:lumMod val="25000"/>
                </a:schemeClr>
              </a:solidFill>
              <a:latin typeface="Abadi" panose="020B0604020104020204" pitchFamily="34" charset="0"/>
            </a:endParaRPr>
          </a:p>
          <a:p>
            <a:pP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Flight Number vs. Launch Site</a:t>
            </a:r>
            <a:endParaRPr lang="en-US" dirty="0">
              <a:solidFill>
                <a:srgbClr val="0B49CB"/>
              </a:solidFill>
            </a:endParaRPr>
          </a:p>
        </p:txBody>
      </p:sp>
      <p:sp>
        <p:nvSpPr>
          <p:cNvPr id="7" name="Rectangle 6"/>
          <p:cNvSpPr/>
          <p:nvPr/>
        </p:nvSpPr>
        <p:spPr>
          <a:xfrm>
            <a:off x="1039279" y="4632704"/>
            <a:ext cx="10246332" cy="1559401"/>
          </a:xfrm>
          <a:prstGeom prst="rect">
            <a:avLst/>
          </a:prstGeom>
        </p:spPr>
        <p:txBody>
          <a:bodyPr wrap="square">
            <a:spAutoFit/>
          </a:bodyPr>
          <a:lstStyle/>
          <a:p>
            <a:pPr>
              <a:spcBef>
                <a:spcPts val="1400"/>
              </a:spcBef>
              <a:buSzPct val="104000"/>
              <a:buFont typeface="Courier New" pitchFamily="49" charset="0"/>
              <a:buChar char="o"/>
            </a:pPr>
            <a:r>
              <a:rPr lang="en-US" dirty="0" smtClean="0">
                <a:latin typeface="Abadi" panose="020B0604020104020204" pitchFamily="34" charset="0"/>
              </a:rPr>
              <a:t>From the plot, </a:t>
            </a:r>
            <a:r>
              <a:rPr lang="en-US" dirty="0" smtClean="0">
                <a:latin typeface="Abadi" panose="020B0604020104020204" pitchFamily="34" charset="0"/>
              </a:rPr>
              <a:t>we </a:t>
            </a:r>
            <a:r>
              <a:rPr lang="en-US" dirty="0" smtClean="0">
                <a:latin typeface="Abadi" panose="020B0604020104020204" pitchFamily="34" charset="0"/>
              </a:rPr>
              <a:t>found that the larger the flight amount at a launch site, the greater the success rate at a launch site</a:t>
            </a:r>
            <a:r>
              <a:rPr lang="en-US" dirty="0" smtClean="0">
                <a:latin typeface="Abadi" panose="020B0604020104020204" pitchFamily="34" charset="0"/>
              </a:rPr>
              <a:t>.</a:t>
            </a:r>
          </a:p>
          <a:p>
            <a:pPr>
              <a:spcBef>
                <a:spcPts val="1400"/>
              </a:spcBef>
              <a:buSzPct val="104000"/>
              <a:buFont typeface="Courier New" pitchFamily="49" charset="0"/>
              <a:buChar char="o"/>
            </a:pPr>
            <a:r>
              <a:rPr lang="en-US" dirty="0" smtClean="0">
                <a:latin typeface="Abadi" panose="020B0604020104020204" pitchFamily="34" charset="0"/>
              </a:rPr>
              <a:t>The earliest flights all failed while the later flights all succeeded </a:t>
            </a:r>
          </a:p>
          <a:p>
            <a:pPr>
              <a:spcBef>
                <a:spcPts val="1400"/>
              </a:spcBef>
              <a:buSzPct val="104000"/>
              <a:buFont typeface="Courier New" pitchFamily="49" charset="0"/>
              <a:buChar char="o"/>
            </a:pPr>
            <a:endParaRPr lang="en-US"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347791" y="1925085"/>
            <a:ext cx="9676563" cy="2504423"/>
          </a:xfrm>
          <a:prstGeom prst="rect">
            <a:avLst/>
          </a:prstGeom>
        </p:spPr>
      </p:pic>
    </p:spTree>
    <p:extLst>
      <p:ext uri="{BB962C8B-B14F-4D97-AF65-F5344CB8AC3E}">
        <p14:creationId xmlns=""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Payload vs. Launch Site</a:t>
            </a:r>
          </a:p>
        </p:txBody>
      </p:sp>
      <p:pic>
        <p:nvPicPr>
          <p:cNvPr id="37890" name="Picture 2" descr="C:\Users\DELL\OneDrive\Desktop\New folder (5)\Payload and Launch Site.JPG"/>
          <p:cNvPicPr>
            <a:picLocks noChangeAspect="1" noChangeArrowheads="1"/>
          </p:cNvPicPr>
          <p:nvPr/>
        </p:nvPicPr>
        <p:blipFill>
          <a:blip r:embed="rId3"/>
          <a:srcRect/>
          <a:stretch>
            <a:fillRect/>
          </a:stretch>
        </p:blipFill>
        <p:spPr bwMode="auto">
          <a:xfrm>
            <a:off x="1494742" y="1694350"/>
            <a:ext cx="9363758" cy="3296750"/>
          </a:xfrm>
          <a:prstGeom prst="rect">
            <a:avLst/>
          </a:prstGeom>
          <a:noFill/>
        </p:spPr>
      </p:pic>
      <p:sp>
        <p:nvSpPr>
          <p:cNvPr id="7" name="Rectangle 6"/>
          <p:cNvSpPr/>
          <p:nvPr/>
        </p:nvSpPr>
        <p:spPr>
          <a:xfrm>
            <a:off x="1211640" y="4991100"/>
            <a:ext cx="10246332" cy="1282402"/>
          </a:xfrm>
          <a:prstGeom prst="rect">
            <a:avLst/>
          </a:prstGeom>
        </p:spPr>
        <p:txBody>
          <a:bodyPr wrap="square">
            <a:spAutoFit/>
          </a:bodyPr>
          <a:lstStyle/>
          <a:p>
            <a:pPr>
              <a:spcBef>
                <a:spcPts val="1400"/>
              </a:spcBef>
              <a:buSzPct val="104000"/>
              <a:buFont typeface="Courier New" pitchFamily="49" charset="0"/>
              <a:buChar char="o"/>
            </a:pPr>
            <a:r>
              <a:rPr lang="en-US" dirty="0" smtClean="0">
                <a:latin typeface="Abadi" panose="020B0604020104020204" pitchFamily="34" charset="0"/>
              </a:rPr>
              <a:t> For every lunch site, the higher the payload mass the higher success.</a:t>
            </a:r>
          </a:p>
          <a:p>
            <a:pPr>
              <a:spcBef>
                <a:spcPts val="1400"/>
              </a:spcBef>
              <a:buSzPct val="104000"/>
              <a:buFont typeface="Courier New" pitchFamily="49" charset="0"/>
              <a:buChar char="o"/>
            </a:pPr>
            <a:r>
              <a:rPr lang="en-US" dirty="0" smtClean="0">
                <a:latin typeface="Abadi" panose="020B0604020104020204" pitchFamily="34" charset="0"/>
              </a:rPr>
              <a:t>Most of the lunches with payload mass over 7000 were successful</a:t>
            </a:r>
          </a:p>
          <a:p>
            <a:pPr>
              <a:spcBef>
                <a:spcPts val="1400"/>
              </a:spcBef>
              <a:buSzPct val="104000"/>
              <a:buFont typeface="Courier New" pitchFamily="49" charset="0"/>
              <a:buChar char="o"/>
            </a:pPr>
            <a:endParaRPr lang="en-US" dirty="0">
              <a:solidFill>
                <a:schemeClr val="accent3">
                  <a:lumMod val="25000"/>
                </a:schemeClr>
              </a:solidFill>
              <a:latin typeface="Abadi" panose="020B0604020104020204" pitchFamily="34" charset="0"/>
            </a:endParaRPr>
          </a:p>
        </p:txBody>
      </p:sp>
      <p:sp>
        <p:nvSpPr>
          <p:cNvPr id="8" name="Rectangle 7"/>
          <p:cNvSpPr/>
          <p:nvPr/>
        </p:nvSpPr>
        <p:spPr>
          <a:xfrm>
            <a:off x="4347049" y="1325018"/>
            <a:ext cx="2659702" cy="369332"/>
          </a:xfrm>
          <a:prstGeom prst="rect">
            <a:avLst/>
          </a:prstGeom>
        </p:spPr>
        <p:txBody>
          <a:bodyPr wrap="none">
            <a:spAutoFit/>
          </a:bodyPr>
          <a:lstStyle/>
          <a:p>
            <a:pPr algn="ctr"/>
            <a:r>
              <a:rPr lang="en-US" dirty="0" smtClean="0">
                <a:latin typeface="Abadi"/>
              </a:rPr>
              <a:t>Payload vs. Launch Site</a:t>
            </a:r>
            <a:endParaRPr lang="en-US" dirty="0">
              <a:latin typeface="Abadi"/>
            </a:endParaRPr>
          </a:p>
        </p:txBody>
      </p:sp>
    </p:spTree>
    <p:extLst>
      <p:ext uri="{BB962C8B-B14F-4D97-AF65-F5344CB8AC3E}">
        <p14:creationId xmlns=""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23</a:t>
            </a:fld>
            <a:endParaRPr lang="en-US"/>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6865" name="Picture 1" descr="C:\Users\DELL\OneDrive\Desktop\New folder (5)\success rate of each orbit type.JPG"/>
          <p:cNvPicPr>
            <a:picLocks noChangeAspect="1" noChangeArrowheads="1"/>
          </p:cNvPicPr>
          <p:nvPr/>
        </p:nvPicPr>
        <p:blipFill>
          <a:blip r:embed="rId3"/>
          <a:srcRect/>
          <a:stretch>
            <a:fillRect/>
          </a:stretch>
        </p:blipFill>
        <p:spPr bwMode="auto">
          <a:xfrm>
            <a:off x="2379663" y="1363663"/>
            <a:ext cx="7208837" cy="4128818"/>
          </a:xfrm>
          <a:prstGeom prst="rect">
            <a:avLst/>
          </a:prstGeom>
          <a:noFill/>
        </p:spPr>
      </p:pic>
      <p:sp>
        <p:nvSpPr>
          <p:cNvPr id="6" name="Rectangle 5"/>
          <p:cNvSpPr/>
          <p:nvPr/>
        </p:nvSpPr>
        <p:spPr>
          <a:xfrm>
            <a:off x="1460500" y="5324345"/>
            <a:ext cx="7736872" cy="1102866"/>
          </a:xfrm>
          <a:prstGeom prst="rect">
            <a:avLst/>
          </a:prstGeom>
        </p:spPr>
        <p:txBody>
          <a:bodyPr wrap="square">
            <a:spAutoFit/>
          </a:bodyPr>
          <a:lstStyle/>
          <a:p>
            <a:pPr>
              <a:spcBef>
                <a:spcPts val="1400"/>
              </a:spcBef>
              <a:buFont typeface="Arial" pitchFamily="34" charset="0"/>
              <a:buChar char="•"/>
            </a:pPr>
            <a:r>
              <a:rPr lang="en-US" dirty="0" smtClean="0">
                <a:latin typeface="Abadi" panose="020B0604020104020204" pitchFamily="34" charset="0"/>
              </a:rPr>
              <a:t>From the plot, we can see that ES-L1, GEO, HEO, SSO, VLEO had the most success </a:t>
            </a:r>
            <a:r>
              <a:rPr lang="en-US" dirty="0" smtClean="0">
                <a:latin typeface="Abadi" panose="020B0604020104020204" pitchFamily="34" charset="0"/>
              </a:rPr>
              <a:t>rate.</a:t>
            </a:r>
          </a:p>
          <a:p>
            <a:pPr>
              <a:spcBef>
                <a:spcPts val="1400"/>
              </a:spcBef>
              <a:buFont typeface="Arial" pitchFamily="34" charset="0"/>
              <a:buChar char="•"/>
            </a:pPr>
            <a:r>
              <a:rPr lang="en-US" dirty="0" smtClean="0">
                <a:latin typeface="Abadi" panose="020B0604020104020204" pitchFamily="34" charset="0"/>
              </a:rPr>
              <a:t>Orbit with 0% success rate SO</a:t>
            </a:r>
            <a:endParaRPr lang="en-US" dirty="0">
              <a:latin typeface="Abadi" panose="020B0604020104020204" pitchFamily="34" charset="0"/>
            </a:endParaRPr>
          </a:p>
        </p:txBody>
      </p:sp>
    </p:spTree>
    <p:extLst>
      <p:ext uri="{BB962C8B-B14F-4D97-AF65-F5344CB8AC3E}">
        <p14:creationId xmlns=""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24</a:t>
            </a:fld>
            <a:endParaRPr lang="en-US"/>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5841" name="Picture 1" descr="C:\Users\DELL\OneDrive\Desktop\New folder (5)\FlightNumber and Orbit type.JPG"/>
          <p:cNvPicPr>
            <a:picLocks noChangeAspect="1" noChangeArrowheads="1"/>
          </p:cNvPicPr>
          <p:nvPr/>
        </p:nvPicPr>
        <p:blipFill>
          <a:blip r:embed="rId3"/>
          <a:srcRect/>
          <a:stretch>
            <a:fillRect/>
          </a:stretch>
        </p:blipFill>
        <p:spPr bwMode="auto">
          <a:xfrm>
            <a:off x="1930401" y="2082800"/>
            <a:ext cx="8420100" cy="2980558"/>
          </a:xfrm>
          <a:prstGeom prst="rect">
            <a:avLst/>
          </a:prstGeom>
          <a:noFill/>
        </p:spPr>
      </p:pic>
      <p:sp>
        <p:nvSpPr>
          <p:cNvPr id="6" name="Rectangle 5"/>
          <p:cNvSpPr/>
          <p:nvPr/>
        </p:nvSpPr>
        <p:spPr>
          <a:xfrm>
            <a:off x="4537368" y="1307068"/>
            <a:ext cx="3232680" cy="369332"/>
          </a:xfrm>
          <a:prstGeom prst="rect">
            <a:avLst/>
          </a:prstGeom>
        </p:spPr>
        <p:txBody>
          <a:bodyPr wrap="none">
            <a:spAutoFit/>
          </a:bodyPr>
          <a:lstStyle/>
          <a:p>
            <a:r>
              <a:rPr lang="en-US" dirty="0" smtClean="0">
                <a:latin typeface="Abadi"/>
              </a:rPr>
              <a:t>Orbit Type </a:t>
            </a:r>
            <a:r>
              <a:rPr lang="en-US" dirty="0" err="1" smtClean="0">
                <a:latin typeface="Abadi"/>
              </a:rPr>
              <a:t>vs</a:t>
            </a:r>
            <a:r>
              <a:rPr lang="en-US" dirty="0" smtClean="0">
                <a:latin typeface="Abadi"/>
              </a:rPr>
              <a:t> Flight </a:t>
            </a:r>
            <a:r>
              <a:rPr lang="en-US" dirty="0" smtClean="0">
                <a:latin typeface="Abadi"/>
              </a:rPr>
              <a:t>Number </a:t>
            </a:r>
            <a:endParaRPr lang="en-US" dirty="0"/>
          </a:p>
        </p:txBody>
      </p:sp>
      <p:sp>
        <p:nvSpPr>
          <p:cNvPr id="7" name="Rectangle 6"/>
          <p:cNvSpPr/>
          <p:nvPr/>
        </p:nvSpPr>
        <p:spPr>
          <a:xfrm>
            <a:off x="770012" y="5257800"/>
            <a:ext cx="10151988" cy="646331"/>
          </a:xfrm>
          <a:prstGeom prst="rect">
            <a:avLst/>
          </a:prstGeom>
        </p:spPr>
        <p:txBody>
          <a:bodyPr wrap="square">
            <a:spAutoFit/>
          </a:bodyPr>
          <a:lstStyle/>
          <a:p>
            <a:r>
              <a:rPr lang="en-US" dirty="0" smtClean="0">
                <a:latin typeface="Abadi" panose="020B0604020104020204" pitchFamily="34" charset="0"/>
              </a:rPr>
              <a:t>We observe that in the LEO orbit, success is related to the number of flights whereas in the GTO orbit, there is no relationship between flight number and the orbit. </a:t>
            </a:r>
            <a:endParaRPr lang="en-US" dirty="0"/>
          </a:p>
        </p:txBody>
      </p:sp>
    </p:spTree>
    <p:extLst>
      <p:ext uri="{BB962C8B-B14F-4D97-AF65-F5344CB8AC3E}">
        <p14:creationId xmlns=""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34817" name="Picture 1" descr="C:\Users\DELL\OneDrive\Desktop\New folder (5)\Payload and Orbit type.JPG"/>
          <p:cNvPicPr>
            <a:picLocks noChangeAspect="1" noChangeArrowheads="1"/>
          </p:cNvPicPr>
          <p:nvPr/>
        </p:nvPicPr>
        <p:blipFill>
          <a:blip r:embed="rId3"/>
          <a:srcRect/>
          <a:stretch>
            <a:fillRect/>
          </a:stretch>
        </p:blipFill>
        <p:spPr bwMode="auto">
          <a:xfrm>
            <a:off x="2008009" y="1436688"/>
            <a:ext cx="7720191" cy="3795712"/>
          </a:xfrm>
          <a:prstGeom prst="rect">
            <a:avLst/>
          </a:prstGeom>
          <a:noFill/>
        </p:spPr>
      </p:pic>
      <p:sp>
        <p:nvSpPr>
          <p:cNvPr id="6" name="Rectangle 5"/>
          <p:cNvSpPr/>
          <p:nvPr/>
        </p:nvSpPr>
        <p:spPr>
          <a:xfrm>
            <a:off x="770012" y="5257800"/>
            <a:ext cx="10151988" cy="646331"/>
          </a:xfrm>
          <a:prstGeom prst="rect">
            <a:avLst/>
          </a:prstGeom>
        </p:spPr>
        <p:txBody>
          <a:bodyPr wrap="square">
            <a:spAutoFit/>
          </a:bodyPr>
          <a:lstStyle/>
          <a:p>
            <a:pPr>
              <a:lnSpc>
                <a:spcPct val="100000"/>
              </a:lnSpc>
              <a:spcBef>
                <a:spcPts val="1400"/>
              </a:spcBef>
              <a:buFont typeface="Arial" pitchFamily="34" charset="0"/>
              <a:buChar char="•"/>
            </a:pPr>
            <a:r>
              <a:rPr lang="en-US" dirty="0" smtClean="0">
                <a:latin typeface="Abadi" panose="020B0604020104020204" pitchFamily="34" charset="0"/>
              </a:rPr>
              <a:t> with </a:t>
            </a:r>
            <a:r>
              <a:rPr lang="en-US" dirty="0" smtClean="0">
                <a:latin typeface="Abadi" panose="020B0604020104020204" pitchFamily="34" charset="0"/>
              </a:rPr>
              <a:t>heavy </a:t>
            </a:r>
            <a:r>
              <a:rPr lang="en-US" dirty="0" smtClean="0">
                <a:latin typeface="Abadi" panose="020B0604020104020204" pitchFamily="34" charset="0"/>
              </a:rPr>
              <a:t>payloads have negative influence on GTO orbit and positive on polar LEO orbits. </a:t>
            </a:r>
            <a:r>
              <a:rPr lang="en-US" dirty="0" smtClean="0">
                <a:latin typeface="Abadi" panose="020B0604020104020204" pitchFamily="34" charset="0"/>
              </a:rPr>
              <a:t>the successful landing are more for PO, LEO and ISS orbits.</a:t>
            </a:r>
            <a:endParaRPr lang="en-US" dirty="0">
              <a:latin typeface="Abadi" panose="020B0604020104020204" pitchFamily="34" charset="0"/>
            </a:endParaRPr>
          </a:p>
        </p:txBody>
      </p:sp>
    </p:spTree>
    <p:extLst>
      <p:ext uri="{BB962C8B-B14F-4D97-AF65-F5344CB8AC3E}">
        <p14:creationId xmlns=""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33793" name="Picture 1" descr="C:\Users\DELL\OneDrive\Desktop\New folder (5)\launch success yearly trend.JPG"/>
          <p:cNvPicPr>
            <a:picLocks noChangeAspect="1" noChangeArrowheads="1"/>
          </p:cNvPicPr>
          <p:nvPr/>
        </p:nvPicPr>
        <p:blipFill>
          <a:blip r:embed="rId3"/>
          <a:srcRect/>
          <a:stretch>
            <a:fillRect/>
          </a:stretch>
        </p:blipFill>
        <p:spPr bwMode="auto">
          <a:xfrm>
            <a:off x="2903538" y="1501774"/>
            <a:ext cx="6178830" cy="3629025"/>
          </a:xfrm>
          <a:prstGeom prst="rect">
            <a:avLst/>
          </a:prstGeom>
          <a:noFill/>
        </p:spPr>
      </p:pic>
      <p:sp>
        <p:nvSpPr>
          <p:cNvPr id="6" name="Rectangle 5"/>
          <p:cNvSpPr/>
          <p:nvPr/>
        </p:nvSpPr>
        <p:spPr>
          <a:xfrm>
            <a:off x="770012" y="5257800"/>
            <a:ext cx="9135988" cy="369332"/>
          </a:xfrm>
          <a:prstGeom prst="rect">
            <a:avLst/>
          </a:prstGeom>
        </p:spPr>
        <p:txBody>
          <a:bodyPr wrap="square">
            <a:spAutoFit/>
          </a:bodyPr>
          <a:lstStyle/>
          <a:p>
            <a:pPr>
              <a:lnSpc>
                <a:spcPct val="100000"/>
              </a:lnSpc>
              <a:spcBef>
                <a:spcPts val="1400"/>
              </a:spcBef>
            </a:pPr>
            <a:r>
              <a:rPr lang="en-US" dirty="0" smtClean="0">
                <a:latin typeface="Abadi" panose="020B0604020104020204" pitchFamily="34" charset="0"/>
              </a:rPr>
              <a:t>The success rate since 2013 kept increasing till 20120</a:t>
            </a:r>
            <a:endParaRPr lang="en-US" dirty="0">
              <a:latin typeface="Abadi" panose="020B0604020104020204" pitchFamily="34" charset="0"/>
            </a:endParaRPr>
          </a:p>
        </p:txBody>
      </p:sp>
    </p:spTree>
    <p:extLst>
      <p:ext uri="{BB962C8B-B14F-4D97-AF65-F5344CB8AC3E}">
        <p14:creationId xmlns=""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27</a:t>
            </a:fld>
            <a:endParaRPr lang="en-US"/>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All Launch Site Names</a:t>
            </a:r>
          </a:p>
        </p:txBody>
      </p:sp>
      <p:pic>
        <p:nvPicPr>
          <p:cNvPr id="32770" name="Picture 2" descr="C:\Users\DELL\OneDrive\Desktop\New folder (5)\launch sites in the space mission.JPG"/>
          <p:cNvPicPr>
            <a:picLocks noChangeAspect="1" noChangeArrowheads="1"/>
          </p:cNvPicPr>
          <p:nvPr/>
        </p:nvPicPr>
        <p:blipFill>
          <a:blip r:embed="rId3"/>
          <a:srcRect/>
          <a:stretch>
            <a:fillRect/>
          </a:stretch>
        </p:blipFill>
        <p:spPr bwMode="auto">
          <a:xfrm>
            <a:off x="770011" y="2016125"/>
            <a:ext cx="10455276" cy="3333750"/>
          </a:xfrm>
          <a:prstGeom prst="rect">
            <a:avLst/>
          </a:prstGeom>
          <a:noFill/>
        </p:spPr>
      </p:pic>
    </p:spTree>
    <p:extLst>
      <p:ext uri="{BB962C8B-B14F-4D97-AF65-F5344CB8AC3E}">
        <p14:creationId xmlns=""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28</a:t>
            </a:fld>
            <a:endParaRPr lang="en-US"/>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Launch Site Names Begin with 'CCA'</a:t>
            </a:r>
          </a:p>
        </p:txBody>
      </p:sp>
      <p:sp>
        <p:nvSpPr>
          <p:cNvPr id="6" name="Rectangle 5"/>
          <p:cNvSpPr/>
          <p:nvPr/>
        </p:nvSpPr>
        <p:spPr>
          <a:xfrm>
            <a:off x="1092200" y="5379242"/>
            <a:ext cx="9652000" cy="369332"/>
          </a:xfrm>
          <a:prstGeom prst="rect">
            <a:avLst/>
          </a:prstGeom>
        </p:spPr>
        <p:txBody>
          <a:bodyPr wrap="square">
            <a:spAutoFit/>
          </a:bodyPr>
          <a:lstStyle/>
          <a:p>
            <a:pPr>
              <a:lnSpc>
                <a:spcPct val="100000"/>
              </a:lnSpc>
              <a:spcBef>
                <a:spcPts val="1400"/>
              </a:spcBef>
              <a:buFont typeface="Arial" pitchFamily="34" charset="0"/>
              <a:buChar char="•"/>
            </a:pPr>
            <a:r>
              <a:rPr lang="en-US" dirty="0" smtClean="0">
                <a:latin typeface="Abadi" panose="020B0604020104020204" pitchFamily="34" charset="0"/>
              </a:rPr>
              <a:t>We used the query above to display 5 records where launch sites begin with </a:t>
            </a:r>
            <a:r>
              <a:rPr lang="en-US" dirty="0" smtClean="0">
                <a:latin typeface="Abadi" panose="020B0604020104020204" pitchFamily="34" charset="0"/>
              </a:rPr>
              <a:t>‘CCA’</a:t>
            </a:r>
            <a:endParaRPr lang="en-US" dirty="0">
              <a:latin typeface="Abadi" panose="020B0604020104020204" pitchFamily="34" charset="0"/>
            </a:endParaRPr>
          </a:p>
        </p:txBody>
      </p:sp>
      <p:pic>
        <p:nvPicPr>
          <p:cNvPr id="7" name="Picture 3" descr="C:\Users\DELL\OneDrive\Desktop\New folder (5)\launch sites begin with the string 'CCA'.JPG"/>
          <p:cNvPicPr>
            <a:picLocks noChangeAspect="1" noChangeArrowheads="1"/>
          </p:cNvPicPr>
          <p:nvPr/>
        </p:nvPicPr>
        <p:blipFill>
          <a:blip r:embed="rId3"/>
          <a:srcRect/>
          <a:stretch>
            <a:fillRect/>
          </a:stretch>
        </p:blipFill>
        <p:spPr bwMode="auto">
          <a:xfrm>
            <a:off x="261937" y="1757363"/>
            <a:ext cx="11668126" cy="3094037"/>
          </a:xfrm>
          <a:prstGeom prst="rect">
            <a:avLst/>
          </a:prstGeom>
          <a:noFill/>
        </p:spPr>
      </p:pic>
    </p:spTree>
    <p:extLst>
      <p:ext uri="{BB962C8B-B14F-4D97-AF65-F5344CB8AC3E}">
        <p14:creationId xmlns=""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29</a:t>
            </a:fld>
            <a:endParaRPr lang="en-US"/>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30722" name="Picture 2" descr="C:\Users\DELL\OneDrive\Desktop\New folder (5)\total payload mass.JPG"/>
          <p:cNvPicPr>
            <a:picLocks noChangeAspect="1" noChangeArrowheads="1"/>
          </p:cNvPicPr>
          <p:nvPr/>
        </p:nvPicPr>
        <p:blipFill>
          <a:blip r:embed="rId3"/>
          <a:srcRect/>
          <a:stretch>
            <a:fillRect/>
          </a:stretch>
        </p:blipFill>
        <p:spPr bwMode="auto">
          <a:xfrm>
            <a:off x="675672" y="2099582"/>
            <a:ext cx="10782300" cy="2951390"/>
          </a:xfrm>
          <a:prstGeom prst="rect">
            <a:avLst/>
          </a:prstGeom>
          <a:noFill/>
        </p:spPr>
      </p:pic>
    </p:spTree>
    <p:extLst>
      <p:ext uri="{BB962C8B-B14F-4D97-AF65-F5344CB8AC3E}">
        <p14:creationId xmlns=""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346201"/>
            <a:ext cx="10515600" cy="46793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r>
              <a:rPr lang="en-US" b="1" dirty="0" smtClean="0">
                <a:solidFill>
                  <a:schemeClr val="tx1"/>
                </a:solidFill>
                <a:latin typeface="Abadi"/>
              </a:rPr>
              <a:t>Summary of methodologies</a:t>
            </a:r>
            <a:endParaRPr lang="en-US" sz="1200" dirty="0" smtClean="0">
              <a:solidFill>
                <a:schemeClr val="tx1"/>
              </a:solidFill>
              <a:latin typeface="Abadi"/>
            </a:endParaRPr>
          </a:p>
          <a:p>
            <a:pPr lvl="1"/>
            <a:r>
              <a:rPr lang="en-US" sz="1900" dirty="0" smtClean="0">
                <a:solidFill>
                  <a:schemeClr val="tx1"/>
                </a:solidFill>
                <a:latin typeface="Abadi"/>
              </a:rPr>
              <a:t>Data collection</a:t>
            </a:r>
          </a:p>
          <a:p>
            <a:pPr lvl="1"/>
            <a:r>
              <a:rPr lang="en-US" sz="1900" dirty="0" smtClean="0">
                <a:solidFill>
                  <a:schemeClr val="tx1"/>
                </a:solidFill>
                <a:latin typeface="Abadi"/>
              </a:rPr>
              <a:t>Data wrangling</a:t>
            </a:r>
          </a:p>
          <a:p>
            <a:pPr lvl="1"/>
            <a:r>
              <a:rPr lang="en-US" sz="1900" dirty="0" smtClean="0">
                <a:solidFill>
                  <a:schemeClr val="tx1"/>
                </a:solidFill>
                <a:latin typeface="Abadi"/>
              </a:rPr>
              <a:t>EDA with data visualization</a:t>
            </a:r>
          </a:p>
          <a:p>
            <a:pPr lvl="1"/>
            <a:r>
              <a:rPr lang="en-US" sz="1900" dirty="0" smtClean="0">
                <a:solidFill>
                  <a:schemeClr val="tx1"/>
                </a:solidFill>
                <a:latin typeface="Abadi"/>
              </a:rPr>
              <a:t>EDA with SQL</a:t>
            </a:r>
          </a:p>
          <a:p>
            <a:pPr lvl="1"/>
            <a:r>
              <a:rPr lang="en-US" sz="1900" dirty="0" smtClean="0">
                <a:solidFill>
                  <a:schemeClr val="tx1"/>
                </a:solidFill>
                <a:latin typeface="Abadi"/>
              </a:rPr>
              <a:t>Building an interactive map with Folium</a:t>
            </a:r>
          </a:p>
          <a:p>
            <a:pPr lvl="1"/>
            <a:r>
              <a:rPr lang="en-US" sz="1900" dirty="0" smtClean="0">
                <a:solidFill>
                  <a:schemeClr val="tx1"/>
                </a:solidFill>
                <a:latin typeface="Abadi"/>
              </a:rPr>
              <a:t>Building a Dashboard with </a:t>
            </a:r>
            <a:r>
              <a:rPr lang="en-US" sz="1900" dirty="0" err="1" smtClean="0">
                <a:solidFill>
                  <a:schemeClr val="tx1"/>
                </a:solidFill>
                <a:latin typeface="Abadi"/>
              </a:rPr>
              <a:t>Plotly</a:t>
            </a:r>
            <a:r>
              <a:rPr lang="en-US" sz="1900" dirty="0" smtClean="0">
                <a:solidFill>
                  <a:schemeClr val="tx1"/>
                </a:solidFill>
                <a:latin typeface="Abadi"/>
              </a:rPr>
              <a:t> Dash</a:t>
            </a:r>
          </a:p>
          <a:p>
            <a:pPr lvl="1"/>
            <a:r>
              <a:rPr lang="en-US" sz="1900" dirty="0" smtClean="0">
                <a:solidFill>
                  <a:schemeClr val="tx1"/>
                </a:solidFill>
                <a:latin typeface="Abadi"/>
              </a:rPr>
              <a:t>Predictive analysis (Classification)</a:t>
            </a:r>
          </a:p>
          <a:p>
            <a:pPr lvl="0"/>
            <a:r>
              <a:rPr lang="en-US" b="1" dirty="0" smtClean="0">
                <a:solidFill>
                  <a:schemeClr val="tx1"/>
                </a:solidFill>
                <a:latin typeface="Abadi"/>
              </a:rPr>
              <a:t>Summary of all results</a:t>
            </a:r>
            <a:endParaRPr lang="en-US" sz="1200" dirty="0" smtClean="0">
              <a:solidFill>
                <a:schemeClr val="tx1"/>
              </a:solidFill>
              <a:latin typeface="Abadi"/>
            </a:endParaRPr>
          </a:p>
          <a:p>
            <a:pPr lvl="1"/>
            <a:r>
              <a:rPr lang="en-US" sz="1800" dirty="0" smtClean="0">
                <a:solidFill>
                  <a:schemeClr val="tx1"/>
                </a:solidFill>
                <a:latin typeface="Abadi"/>
              </a:rPr>
              <a:t>Exploratory data analysis results</a:t>
            </a:r>
          </a:p>
          <a:p>
            <a:pPr lvl="1"/>
            <a:r>
              <a:rPr lang="en-US" sz="1800" dirty="0" smtClean="0">
                <a:solidFill>
                  <a:schemeClr val="tx1"/>
                </a:solidFill>
                <a:latin typeface="Abadi"/>
              </a:rPr>
              <a:t>Interactive analytics demo in screenshots</a:t>
            </a:r>
          </a:p>
          <a:p>
            <a:pPr lvl="1"/>
            <a:r>
              <a:rPr lang="en-US" sz="1800" dirty="0" smtClean="0">
                <a:solidFill>
                  <a:schemeClr val="tx1"/>
                </a:solidFill>
                <a:latin typeface="Abadi"/>
              </a:rPr>
              <a:t>Predictive analysis results</a:t>
            </a:r>
          </a:p>
          <a:p>
            <a:pPr>
              <a:buNone/>
            </a:pPr>
            <a:r>
              <a:rPr lang="en-US" sz="1800" dirty="0" smtClean="0"/>
              <a:t> </a:t>
            </a:r>
            <a:endParaRPr lang="en-US" sz="1800"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30</a:t>
            </a:fld>
            <a:endParaRPr lang="en-US"/>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9698" name="Picture 2" descr="C:\Users\DELL\OneDrive\Desktop\New folder (5)\average payload mass.JPG"/>
          <p:cNvPicPr>
            <a:picLocks noChangeAspect="1" noChangeArrowheads="1"/>
          </p:cNvPicPr>
          <p:nvPr/>
        </p:nvPicPr>
        <p:blipFill>
          <a:blip r:embed="rId3"/>
          <a:srcRect/>
          <a:stretch>
            <a:fillRect/>
          </a:stretch>
        </p:blipFill>
        <p:spPr bwMode="auto">
          <a:xfrm>
            <a:off x="538991" y="2168524"/>
            <a:ext cx="11653009" cy="2682875"/>
          </a:xfrm>
          <a:prstGeom prst="rect">
            <a:avLst/>
          </a:prstGeom>
          <a:noFill/>
        </p:spPr>
      </p:pic>
    </p:spTree>
    <p:extLst>
      <p:ext uri="{BB962C8B-B14F-4D97-AF65-F5344CB8AC3E}">
        <p14:creationId xmlns=""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31</a:t>
            </a:fld>
            <a:endParaRPr lang="en-US"/>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3" descr="C:\Users\DELL\OneDrive\Desktop\New folder (5)\successful landing.JPG"/>
          <p:cNvPicPr>
            <a:picLocks noChangeAspect="1" noChangeArrowheads="1"/>
          </p:cNvPicPr>
          <p:nvPr/>
        </p:nvPicPr>
        <p:blipFill>
          <a:blip r:embed="rId3"/>
          <a:srcRect l="4108" r="17451"/>
          <a:stretch>
            <a:fillRect/>
          </a:stretch>
        </p:blipFill>
        <p:spPr bwMode="auto">
          <a:xfrm>
            <a:off x="279400" y="1422400"/>
            <a:ext cx="11912600" cy="3365499"/>
          </a:xfrm>
          <a:prstGeom prst="rect">
            <a:avLst/>
          </a:prstGeom>
          <a:noFill/>
        </p:spPr>
      </p:pic>
    </p:spTree>
    <p:extLst>
      <p:ext uri="{BB962C8B-B14F-4D97-AF65-F5344CB8AC3E}">
        <p14:creationId xmlns=""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7649" name="Picture 1" descr="C:\Users\DELL\OneDrive\Desktop\New folder (5)\4000 but less 6000.JPG"/>
          <p:cNvPicPr>
            <a:picLocks noChangeAspect="1" noChangeArrowheads="1"/>
          </p:cNvPicPr>
          <p:nvPr/>
        </p:nvPicPr>
        <p:blipFill>
          <a:blip r:embed="rId3"/>
          <a:srcRect/>
          <a:stretch>
            <a:fillRect/>
          </a:stretch>
        </p:blipFill>
        <p:spPr bwMode="auto">
          <a:xfrm>
            <a:off x="607483" y="1525588"/>
            <a:ext cx="10850489" cy="3870293"/>
          </a:xfrm>
          <a:prstGeom prst="rect">
            <a:avLst/>
          </a:prstGeom>
          <a:noFill/>
        </p:spPr>
      </p:pic>
    </p:spTree>
    <p:extLst>
      <p:ext uri="{BB962C8B-B14F-4D97-AF65-F5344CB8AC3E}">
        <p14:creationId xmlns=""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33</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6625" name="Picture 1" descr="C:\Users\DELL\OneDrive\Desktop\New folder (5)\total number of successful and failure mission outcome.JPG"/>
          <p:cNvPicPr>
            <a:picLocks noChangeAspect="1" noChangeArrowheads="1"/>
          </p:cNvPicPr>
          <p:nvPr/>
        </p:nvPicPr>
        <p:blipFill>
          <a:blip r:embed="rId3"/>
          <a:srcRect/>
          <a:stretch>
            <a:fillRect/>
          </a:stretch>
        </p:blipFill>
        <p:spPr bwMode="auto">
          <a:xfrm>
            <a:off x="770011" y="1974850"/>
            <a:ext cx="11004662" cy="3067050"/>
          </a:xfrm>
          <a:prstGeom prst="rect">
            <a:avLst/>
          </a:prstGeom>
          <a:noFill/>
        </p:spPr>
      </p:pic>
    </p:spTree>
    <p:extLst>
      <p:ext uri="{BB962C8B-B14F-4D97-AF65-F5344CB8AC3E}">
        <p14:creationId xmlns=""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34</a:t>
            </a:fld>
            <a:endParaRPr lang="en-US" dirty="0"/>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5602" name="Picture 2" descr="C:\Users\DELL\OneDrive\Desktop\New folder (5)\booster_versions which have carried the maximum payload.JPG"/>
          <p:cNvPicPr>
            <a:picLocks noChangeAspect="1" noChangeArrowheads="1"/>
          </p:cNvPicPr>
          <p:nvPr/>
        </p:nvPicPr>
        <p:blipFill>
          <a:blip r:embed="rId3"/>
          <a:srcRect/>
          <a:stretch>
            <a:fillRect/>
          </a:stretch>
        </p:blipFill>
        <p:spPr bwMode="auto">
          <a:xfrm>
            <a:off x="1116012" y="1358900"/>
            <a:ext cx="8867776" cy="3886200"/>
          </a:xfrm>
          <a:prstGeom prst="rect">
            <a:avLst/>
          </a:prstGeom>
          <a:noFill/>
        </p:spPr>
      </p:pic>
    </p:spTree>
    <p:extLst>
      <p:ext uri="{BB962C8B-B14F-4D97-AF65-F5344CB8AC3E}">
        <p14:creationId xmlns=""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35</a:t>
            </a:fld>
            <a:endParaRPr lang="en-US" dirty="0"/>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4577" name="Picture 1" descr="C:\Users\DELL\OneDrive\Desktop\New folder (5)\failed landing_outcomes in drone ship,.JPG"/>
          <p:cNvPicPr>
            <a:picLocks noChangeAspect="1" noChangeArrowheads="1"/>
          </p:cNvPicPr>
          <p:nvPr/>
        </p:nvPicPr>
        <p:blipFill>
          <a:blip r:embed="rId3"/>
          <a:srcRect/>
          <a:stretch>
            <a:fillRect/>
          </a:stretch>
        </p:blipFill>
        <p:spPr bwMode="auto">
          <a:xfrm>
            <a:off x="502178" y="1493838"/>
            <a:ext cx="10955794" cy="3700462"/>
          </a:xfrm>
          <a:prstGeom prst="rect">
            <a:avLst/>
          </a:prstGeom>
          <a:noFill/>
        </p:spPr>
      </p:pic>
    </p:spTree>
    <p:extLst>
      <p:ext uri="{BB962C8B-B14F-4D97-AF65-F5344CB8AC3E}">
        <p14:creationId xmlns=""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36</a:t>
            </a:fld>
            <a:endParaRPr lang="en-US" dirty="0"/>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3554" name="Picture 2" descr="C:\Users\DELL\OneDrive\Desktop\New folder (5)\Rank the count of landing outcomes.JPG"/>
          <p:cNvPicPr>
            <a:picLocks noChangeAspect="1" noChangeArrowheads="1"/>
          </p:cNvPicPr>
          <p:nvPr/>
        </p:nvPicPr>
        <p:blipFill>
          <a:blip r:embed="rId3"/>
          <a:srcRect/>
          <a:stretch>
            <a:fillRect/>
          </a:stretch>
        </p:blipFill>
        <p:spPr bwMode="auto">
          <a:xfrm>
            <a:off x="770011" y="1428750"/>
            <a:ext cx="10492192" cy="4387850"/>
          </a:xfrm>
          <a:prstGeom prst="rect">
            <a:avLst/>
          </a:prstGeom>
          <a:noFill/>
        </p:spPr>
      </p:pic>
    </p:spTree>
    <p:extLst>
      <p:ext uri="{BB962C8B-B14F-4D97-AF65-F5344CB8AC3E}">
        <p14:creationId xmlns=""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38</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7272" y="505051"/>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 global map markers</a:t>
            </a:r>
            <a:endParaRPr lang="en-US" dirty="0">
              <a:solidFill>
                <a:srgbClr val="0B49CB"/>
              </a:solidFill>
              <a:latin typeface="Abadi"/>
            </a:endParaRPr>
          </a:p>
        </p:txBody>
      </p:sp>
      <p:pic>
        <p:nvPicPr>
          <p:cNvPr id="21505" name="Picture 1" descr="C:\Users\DELL\OneDrive\Desktop\New folder (5)\map with marked launch sites.JPG"/>
          <p:cNvPicPr>
            <a:picLocks noChangeAspect="1" noChangeArrowheads="1"/>
          </p:cNvPicPr>
          <p:nvPr/>
        </p:nvPicPr>
        <p:blipFill>
          <a:blip r:embed="rId3"/>
          <a:srcRect/>
          <a:stretch>
            <a:fillRect/>
          </a:stretch>
        </p:blipFill>
        <p:spPr bwMode="auto">
          <a:xfrm>
            <a:off x="1389297" y="1333500"/>
            <a:ext cx="8351604" cy="4381001"/>
          </a:xfrm>
          <a:prstGeom prst="rect">
            <a:avLst/>
          </a:prstGeom>
          <a:noFill/>
        </p:spPr>
      </p:pic>
    </p:spTree>
    <p:extLst>
      <p:ext uri="{BB962C8B-B14F-4D97-AF65-F5344CB8AC3E}">
        <p14:creationId xmlns=""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39</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Markers showing launch sites with color labels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xmlns="" id="{545859BE-C488-4415-B455-A8E223C13405}"/>
              </a:ext>
            </a:extLst>
          </p:cNvPr>
          <p:cNvPicPr>
            <a:picLocks noChangeAspect="1"/>
          </p:cNvPicPr>
          <p:nvPr/>
        </p:nvPicPr>
        <p:blipFill>
          <a:blip r:embed="rId3"/>
          <a:stretch>
            <a:fillRect/>
          </a:stretch>
        </p:blipFill>
        <p:spPr>
          <a:xfrm>
            <a:off x="973211" y="1439210"/>
            <a:ext cx="10687962" cy="4772101"/>
          </a:xfrm>
          <a:prstGeom prst="rect">
            <a:avLst/>
          </a:prstGeom>
        </p:spPr>
      </p:pic>
    </p:spTree>
    <p:extLst>
      <p:ext uri="{BB962C8B-B14F-4D97-AF65-F5344CB8AC3E}">
        <p14:creationId xmlns=""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10756900" y="6025573"/>
            <a:ext cx="701072"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6" name="Rectangle 5"/>
          <p:cNvSpPr/>
          <p:nvPr/>
        </p:nvSpPr>
        <p:spPr>
          <a:xfrm>
            <a:off x="637568" y="1580050"/>
            <a:ext cx="11046432" cy="3960058"/>
          </a:xfrm>
          <a:prstGeom prst="rect">
            <a:avLst/>
          </a:prstGeom>
        </p:spPr>
        <p:txBody>
          <a:bodyPr wrap="square">
            <a:spAutoFit/>
          </a:bodyPr>
          <a:lstStyle/>
          <a:p>
            <a:pPr>
              <a:lnSpc>
                <a:spcPct val="150000"/>
              </a:lnSpc>
              <a:spcBef>
                <a:spcPts val="1400"/>
              </a:spcBef>
            </a:pPr>
            <a:r>
              <a:rPr lang="en-US" b="1" dirty="0" smtClean="0">
                <a:solidFill>
                  <a:schemeClr val="accent3">
                    <a:lumMod val="25000"/>
                  </a:schemeClr>
                </a:solidFill>
                <a:latin typeface="Abadi"/>
              </a:rPr>
              <a:t>Project background and context</a:t>
            </a:r>
          </a:p>
          <a:p>
            <a:pPr lvl="1" algn="just">
              <a:lnSpc>
                <a:spcPct val="150000"/>
              </a:lnSpc>
              <a:spcBef>
                <a:spcPts val="1400"/>
              </a:spcBef>
            </a:pPr>
            <a:r>
              <a:rPr lang="en-US" dirty="0" smtClean="0">
                <a:latin typeface="Abadi"/>
              </a:rPr>
              <a:t>Space X advertises Falcon 9 rocket launches on its website with a cost of 62 million dollars; The insurance rate on a Falcon 9 is about 4% currently, That’s the same rate as competitors’ </a:t>
            </a:r>
            <a:r>
              <a:rPr lang="en-US" dirty="0" smtClean="0">
                <a:latin typeface="Abadi"/>
              </a:rPr>
              <a:t>similarly-capable </a:t>
            </a:r>
            <a:r>
              <a:rPr lang="en-US" dirty="0" smtClean="0">
                <a:latin typeface="Abadi"/>
              </a:rPr>
              <a:t>rockets, such as the European launcher Arianespace’s </a:t>
            </a:r>
            <a:r>
              <a:rPr lang="en-US" dirty="0" err="1" smtClean="0">
                <a:latin typeface="Abadi"/>
              </a:rPr>
              <a:t>Ariane</a:t>
            </a:r>
            <a:r>
              <a:rPr lang="en-US" dirty="0" smtClean="0">
                <a:latin typeface="Abadi"/>
              </a:rPr>
              <a:t> 5 or U.S. rocket builder United Launch Alliance’s (ULA) Atlas V. But </a:t>
            </a:r>
            <a:r>
              <a:rPr lang="en-US" dirty="0" err="1" smtClean="0">
                <a:latin typeface="Abadi"/>
              </a:rPr>
              <a:t>Ariane</a:t>
            </a:r>
            <a:r>
              <a:rPr lang="en-US" dirty="0" smtClean="0">
                <a:latin typeface="Abadi"/>
              </a:rPr>
              <a:t> 5 and Atlas V launches go for upwards of $165 million each, meaning a Falcon 9 premium is about $2.5 million while its competitors’ premiums would be in the range of $7 </a:t>
            </a:r>
            <a:r>
              <a:rPr lang="en-US" dirty="0" err="1" smtClean="0">
                <a:latin typeface="Abadi"/>
              </a:rPr>
              <a:t>million.much</a:t>
            </a:r>
            <a:r>
              <a:rPr lang="en-US" dirty="0" smtClean="0">
                <a:latin typeface="Abadi"/>
              </a:rPr>
              <a:t> of the savings is because Space X can reuse the first stage. Therefore, if we can determine if the first stage will land, we can determine the cost of a launch. This information can be used if an alternate company wants to bid against space X for a rocket launch. </a:t>
            </a:r>
          </a:p>
        </p:txBody>
      </p:sp>
    </p:spTree>
    <p:extLst>
      <p:ext uri="{BB962C8B-B14F-4D97-AF65-F5344CB8AC3E}">
        <p14:creationId xmlns=""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40</a:t>
            </a:fld>
            <a:endParaRPr lang="en-US"/>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distance to landmarks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xmlns="" id="{6E1784D2-4EB3-4F23-A05A-978BAA2AC218}"/>
              </a:ext>
            </a:extLst>
          </p:cNvPr>
          <p:cNvPicPr>
            <a:picLocks noChangeAspect="1"/>
          </p:cNvPicPr>
          <p:nvPr/>
        </p:nvPicPr>
        <p:blipFill>
          <a:blip r:embed="rId3"/>
          <a:stretch>
            <a:fillRect/>
          </a:stretch>
        </p:blipFill>
        <p:spPr>
          <a:xfrm>
            <a:off x="1239911" y="1306827"/>
            <a:ext cx="9402690" cy="4718746"/>
          </a:xfrm>
          <a:prstGeom prst="rect">
            <a:avLst/>
          </a:prstGeom>
        </p:spPr>
      </p:pic>
    </p:spTree>
    <p:extLst>
      <p:ext uri="{BB962C8B-B14F-4D97-AF65-F5344CB8AC3E}">
        <p14:creationId xmlns=""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42</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showing the success percentage achieved by each launch site</a:t>
            </a:r>
            <a:endParaRPr lang="en-US" dirty="0">
              <a:solidFill>
                <a:srgbClr val="0B49CB"/>
              </a:solidFill>
              <a:latin typeface="Abadi"/>
            </a:endParaRPr>
          </a:p>
        </p:txBody>
      </p:sp>
      <p:pic>
        <p:nvPicPr>
          <p:cNvPr id="17410" name="Picture 2" descr="C:\Users\DELL\OneDrive\Desktop\New folder (5)\total sucess lunch site.JPG"/>
          <p:cNvPicPr>
            <a:picLocks noChangeAspect="1" noChangeArrowheads="1"/>
          </p:cNvPicPr>
          <p:nvPr/>
        </p:nvPicPr>
        <p:blipFill>
          <a:blip r:embed="rId3"/>
          <a:srcRect/>
          <a:stretch>
            <a:fillRect/>
          </a:stretch>
        </p:blipFill>
        <p:spPr bwMode="auto">
          <a:xfrm>
            <a:off x="389011" y="1939925"/>
            <a:ext cx="10896600" cy="3181350"/>
          </a:xfrm>
          <a:prstGeom prst="rect">
            <a:avLst/>
          </a:prstGeom>
          <a:noFill/>
        </p:spPr>
      </p:pic>
    </p:spTree>
    <p:extLst>
      <p:ext uri="{BB962C8B-B14F-4D97-AF65-F5344CB8AC3E}">
        <p14:creationId xmlns=""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43</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with the highest launch success ratio</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xmlns="" id="{6C2AB105-08B3-4384-941B-B102B9F85DF4}"/>
              </a:ext>
            </a:extLst>
          </p:cNvPr>
          <p:cNvPicPr>
            <a:picLocks noChangeAspect="1"/>
          </p:cNvPicPr>
          <p:nvPr/>
        </p:nvPicPr>
        <p:blipFill>
          <a:blip r:embed="rId3"/>
          <a:stretch>
            <a:fillRect/>
          </a:stretch>
        </p:blipFill>
        <p:spPr>
          <a:xfrm>
            <a:off x="1970700" y="1763323"/>
            <a:ext cx="7790783" cy="4440746"/>
          </a:xfrm>
          <a:prstGeom prst="rect">
            <a:avLst/>
          </a:prstGeom>
        </p:spPr>
      </p:pic>
    </p:spTree>
    <p:extLst>
      <p:ext uri="{BB962C8B-B14F-4D97-AF65-F5344CB8AC3E}">
        <p14:creationId xmlns=""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correlation between </a:t>
            </a:r>
            <a:r>
              <a:rPr lang="en-US" dirty="0" smtClean="0">
                <a:solidFill>
                  <a:srgbClr val="0B49CB"/>
                </a:solidFill>
                <a:latin typeface="Abadi"/>
              </a:rPr>
              <a:t>payload mass </a:t>
            </a:r>
            <a:r>
              <a:rPr lang="en-US" dirty="0" smtClean="0">
                <a:solidFill>
                  <a:srgbClr val="0B49CB"/>
                </a:solidFill>
                <a:latin typeface="Abadi"/>
              </a:rPr>
              <a:t>and </a:t>
            </a:r>
            <a:r>
              <a:rPr lang="en-US" dirty="0" smtClean="0">
                <a:solidFill>
                  <a:srgbClr val="0B49CB"/>
                </a:solidFill>
                <a:latin typeface="Abadi"/>
              </a:rPr>
              <a:t>lunch outcome for each site</a:t>
            </a:r>
            <a:endParaRPr lang="en-US" dirty="0">
              <a:solidFill>
                <a:srgbClr val="0B49CB"/>
              </a:solidFill>
              <a:latin typeface="Abadi"/>
            </a:endParaRPr>
          </a:p>
        </p:txBody>
      </p:sp>
      <p:pic>
        <p:nvPicPr>
          <p:cNvPr id="6" name="Picture 1" descr="C:\Users\DELL\OneDrive\Desktop\New folder (5)\correlation between payload and success.JPG"/>
          <p:cNvPicPr>
            <a:picLocks noChangeAspect="1" noChangeArrowheads="1"/>
          </p:cNvPicPr>
          <p:nvPr/>
        </p:nvPicPr>
        <p:blipFill>
          <a:blip r:embed="rId3"/>
          <a:srcRect t="21202" r="1871" b="4622"/>
          <a:stretch>
            <a:fillRect/>
          </a:stretch>
        </p:blipFill>
        <p:spPr bwMode="auto">
          <a:xfrm>
            <a:off x="1001712" y="1511300"/>
            <a:ext cx="9831388" cy="4076700"/>
          </a:xfrm>
          <a:prstGeom prst="rect">
            <a:avLst/>
          </a:prstGeom>
          <a:noFill/>
        </p:spPr>
      </p:pic>
    </p:spTree>
    <p:extLst>
      <p:ext uri="{BB962C8B-B14F-4D97-AF65-F5344CB8AC3E}">
        <p14:creationId xmlns=""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46</a:t>
            </a:fld>
            <a:endParaRPr lang="en-US"/>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pSp>
        <p:nvGrpSpPr>
          <p:cNvPr id="14" name="Group 13"/>
          <p:cNvGrpSpPr/>
          <p:nvPr/>
        </p:nvGrpSpPr>
        <p:grpSpPr>
          <a:xfrm>
            <a:off x="770011" y="1416718"/>
            <a:ext cx="4954998" cy="2096650"/>
            <a:chOff x="4920344" y="1345169"/>
            <a:chExt cx="5509532" cy="2096650"/>
          </a:xfrm>
        </p:grpSpPr>
        <p:pic>
          <p:nvPicPr>
            <p:cNvPr id="13314" name="Picture 2" descr="C:\Users\DELL\OneDrive\Desktop\New folder (5)\cccccsdfsdfdsagfdsdsg.JPG"/>
            <p:cNvPicPr>
              <a:picLocks noChangeAspect="1" noChangeArrowheads="1"/>
            </p:cNvPicPr>
            <p:nvPr/>
          </p:nvPicPr>
          <p:blipFill>
            <a:blip r:embed="rId3"/>
            <a:srcRect l="17421" t="8584" r="17267" b="66032"/>
            <a:stretch>
              <a:fillRect/>
            </a:stretch>
          </p:blipFill>
          <p:spPr bwMode="auto">
            <a:xfrm>
              <a:off x="4920344" y="1746585"/>
              <a:ext cx="5509532" cy="1695234"/>
            </a:xfrm>
            <a:prstGeom prst="rect">
              <a:avLst/>
            </a:prstGeom>
            <a:noFill/>
          </p:spPr>
        </p:pic>
        <p:sp>
          <p:nvSpPr>
            <p:cNvPr id="10" name="Rectangle 9"/>
            <p:cNvSpPr/>
            <p:nvPr/>
          </p:nvSpPr>
          <p:spPr>
            <a:xfrm>
              <a:off x="5725009" y="1345169"/>
              <a:ext cx="3647152" cy="369332"/>
            </a:xfrm>
            <a:prstGeom prst="rect">
              <a:avLst/>
            </a:prstGeom>
          </p:spPr>
          <p:txBody>
            <a:bodyPr wrap="none">
              <a:spAutoFit/>
            </a:bodyPr>
            <a:lstStyle/>
            <a:p>
              <a:r>
                <a:rPr lang="en-US" b="1" dirty="0" smtClean="0">
                  <a:latin typeface="Abadi"/>
                </a:rPr>
                <a:t>Scores and accuracy of test set</a:t>
              </a:r>
              <a:endParaRPr lang="en-US" b="1" dirty="0"/>
            </a:p>
          </p:txBody>
        </p:sp>
      </p:grpSp>
      <p:grpSp>
        <p:nvGrpSpPr>
          <p:cNvPr id="15" name="Group 14"/>
          <p:cNvGrpSpPr/>
          <p:nvPr/>
        </p:nvGrpSpPr>
        <p:grpSpPr>
          <a:xfrm>
            <a:off x="6237767" y="1416718"/>
            <a:ext cx="5220205" cy="2306315"/>
            <a:chOff x="5209671" y="3719258"/>
            <a:chExt cx="5220205" cy="2306315"/>
          </a:xfrm>
        </p:grpSpPr>
        <p:pic>
          <p:nvPicPr>
            <p:cNvPr id="7" name="Picture 2" descr="C:\Users\DELL\OneDrive\Desktop\New folder (5)\cccccsdfsdfdsagfdsdsg.JPG"/>
            <p:cNvPicPr>
              <a:picLocks noChangeAspect="1" noChangeArrowheads="1"/>
            </p:cNvPicPr>
            <p:nvPr/>
          </p:nvPicPr>
          <p:blipFill>
            <a:blip r:embed="rId3"/>
            <a:srcRect l="17198" t="69033" r="16845" b="5667"/>
            <a:stretch>
              <a:fillRect/>
            </a:stretch>
          </p:blipFill>
          <p:spPr bwMode="auto">
            <a:xfrm>
              <a:off x="5209671" y="4188144"/>
              <a:ext cx="5220205" cy="1837429"/>
            </a:xfrm>
            <a:prstGeom prst="rect">
              <a:avLst/>
            </a:prstGeom>
            <a:noFill/>
          </p:spPr>
        </p:pic>
        <p:sp>
          <p:nvSpPr>
            <p:cNvPr id="11" name="Rectangle 10"/>
            <p:cNvSpPr/>
            <p:nvPr/>
          </p:nvSpPr>
          <p:spPr>
            <a:xfrm>
              <a:off x="5575857" y="3719258"/>
              <a:ext cx="4814138" cy="369332"/>
            </a:xfrm>
            <a:prstGeom prst="rect">
              <a:avLst/>
            </a:prstGeom>
          </p:spPr>
          <p:txBody>
            <a:bodyPr wrap="none">
              <a:spAutoFit/>
            </a:bodyPr>
            <a:lstStyle/>
            <a:p>
              <a:r>
                <a:rPr lang="en-US" b="1" dirty="0" smtClean="0">
                  <a:latin typeface="Abadi"/>
                </a:rPr>
                <a:t>Scores and accuracy of the entire data set</a:t>
              </a:r>
              <a:endParaRPr lang="en-US" b="1" dirty="0"/>
            </a:p>
          </p:txBody>
        </p:sp>
      </p:grpSp>
      <p:sp>
        <p:nvSpPr>
          <p:cNvPr id="16" name="Rectangle 15"/>
          <p:cNvSpPr/>
          <p:nvPr/>
        </p:nvSpPr>
        <p:spPr>
          <a:xfrm>
            <a:off x="507952" y="4046198"/>
            <a:ext cx="11132505" cy="646331"/>
          </a:xfrm>
          <a:prstGeom prst="rect">
            <a:avLst/>
          </a:prstGeom>
        </p:spPr>
        <p:txBody>
          <a:bodyPr wrap="square">
            <a:spAutoFit/>
          </a:bodyPr>
          <a:lstStyle/>
          <a:p>
            <a:r>
              <a:rPr lang="en-US" dirty="0" smtClean="0">
                <a:latin typeface="Abadi"/>
              </a:rPr>
              <a:t>The scores of the entire data set confirms that the best model is the decision tree model. This model has both higher score and accuracy .</a:t>
            </a:r>
            <a:endParaRPr lang="en-US" dirty="0"/>
          </a:p>
        </p:txBody>
      </p:sp>
    </p:spTree>
    <p:extLst>
      <p:ext uri="{BB962C8B-B14F-4D97-AF65-F5344CB8AC3E}">
        <p14:creationId xmlns=""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47</a:t>
            </a:fld>
            <a:endParaRPr lang="en-US"/>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2289" name="Picture 1" descr="C:\Users\DELL\OneDrive\Desktop\New folder (5)\confusion matrix.JPG"/>
          <p:cNvPicPr>
            <a:picLocks noChangeAspect="1" noChangeArrowheads="1"/>
          </p:cNvPicPr>
          <p:nvPr/>
        </p:nvPicPr>
        <p:blipFill>
          <a:blip r:embed="rId3"/>
          <a:srcRect/>
          <a:stretch>
            <a:fillRect/>
          </a:stretch>
        </p:blipFill>
        <p:spPr bwMode="auto">
          <a:xfrm>
            <a:off x="4992914" y="1306512"/>
            <a:ext cx="6292697" cy="4770271"/>
          </a:xfrm>
          <a:prstGeom prst="rect">
            <a:avLst/>
          </a:prstGeom>
          <a:noFill/>
        </p:spPr>
      </p:pic>
      <p:sp>
        <p:nvSpPr>
          <p:cNvPr id="6" name="Rectangle 5"/>
          <p:cNvSpPr/>
          <p:nvPr/>
        </p:nvSpPr>
        <p:spPr>
          <a:xfrm>
            <a:off x="217714" y="1951671"/>
            <a:ext cx="5094515" cy="3046988"/>
          </a:xfrm>
          <a:prstGeom prst="rect">
            <a:avLst/>
          </a:prstGeom>
        </p:spPr>
        <p:txBody>
          <a:bodyPr wrap="square">
            <a:spAutoFit/>
          </a:bodyPr>
          <a:lstStyle/>
          <a:p>
            <a:r>
              <a:rPr lang="en-US" sz="2400" dirty="0" smtClean="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400" dirty="0"/>
          </a:p>
        </p:txBody>
      </p:sp>
    </p:spTree>
    <p:extLst>
      <p:ext uri="{BB962C8B-B14F-4D97-AF65-F5344CB8AC3E}">
        <p14:creationId xmlns=""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48</a:t>
            </a:fld>
            <a:endParaRPr lang="en-US"/>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6" name="Rectangle 5"/>
          <p:cNvSpPr/>
          <p:nvPr/>
        </p:nvSpPr>
        <p:spPr>
          <a:xfrm>
            <a:off x="507952" y="1359157"/>
            <a:ext cx="11132505" cy="5068054"/>
          </a:xfrm>
          <a:prstGeom prst="rect">
            <a:avLst/>
          </a:prstGeom>
        </p:spPr>
        <p:txBody>
          <a:bodyPr wrap="square">
            <a:spAutoFit/>
          </a:bodyPr>
          <a:lstStyle/>
          <a:p>
            <a:pPr>
              <a:lnSpc>
                <a:spcPct val="150000"/>
              </a:lnSpc>
              <a:buSzPct val="121000"/>
              <a:buFont typeface="Wingdings" pitchFamily="2" charset="2"/>
              <a:buChar char="§"/>
            </a:pPr>
            <a:r>
              <a:rPr lang="en-US" sz="2400" dirty="0" smtClean="0">
                <a:latin typeface="Abadi"/>
              </a:rPr>
              <a:t>The decision tree  model is the best algorithm for this dataset.</a:t>
            </a:r>
          </a:p>
          <a:p>
            <a:pPr>
              <a:lnSpc>
                <a:spcPct val="150000"/>
              </a:lnSpc>
              <a:buSzPct val="121000"/>
              <a:buFont typeface="Wingdings" pitchFamily="2" charset="2"/>
              <a:buChar char="§"/>
            </a:pPr>
            <a:r>
              <a:rPr lang="en-US" sz="2400" dirty="0" smtClean="0">
                <a:latin typeface="Abadi"/>
              </a:rPr>
              <a:t>Launches with low payload mass show better results than launches with larger payloads..</a:t>
            </a:r>
          </a:p>
          <a:p>
            <a:pPr>
              <a:lnSpc>
                <a:spcPct val="150000"/>
              </a:lnSpc>
              <a:buSzPct val="121000"/>
              <a:buFont typeface="Wingdings" pitchFamily="2" charset="2"/>
              <a:buChar char="§"/>
            </a:pPr>
            <a:r>
              <a:rPr lang="en-US" sz="2400" dirty="0" smtClean="0">
                <a:latin typeface="Abadi"/>
              </a:rPr>
              <a:t>Most of launches are in proximity to the equator line and all the sites are in very close proximity to the coast.</a:t>
            </a:r>
          </a:p>
          <a:p>
            <a:pPr>
              <a:lnSpc>
                <a:spcPct val="150000"/>
              </a:lnSpc>
              <a:buSzPct val="121000"/>
              <a:buFont typeface="Wingdings" pitchFamily="2" charset="2"/>
              <a:buChar char="§"/>
            </a:pPr>
            <a:r>
              <a:rPr lang="en-US" sz="2400" dirty="0" smtClean="0">
                <a:latin typeface="Abadi"/>
              </a:rPr>
              <a:t>Over the years there is an increase the success rate of the launches. </a:t>
            </a:r>
          </a:p>
          <a:p>
            <a:pPr>
              <a:lnSpc>
                <a:spcPct val="100000"/>
              </a:lnSpc>
              <a:spcBef>
                <a:spcPts val="1400"/>
              </a:spcBef>
              <a:buSzPct val="121000"/>
              <a:buFont typeface="Wingdings" pitchFamily="2" charset="2"/>
              <a:buChar char="§"/>
            </a:pPr>
            <a:r>
              <a:rPr lang="en-US" sz="2400" dirty="0" smtClean="0">
                <a:latin typeface="Abadi" panose="020B0604020104020204" pitchFamily="34" charset="0"/>
              </a:rPr>
              <a:t>Orbits ES-L1, GEO, HEO, SSO, VLEO had the most success rate.</a:t>
            </a:r>
          </a:p>
          <a:p>
            <a:pPr>
              <a:lnSpc>
                <a:spcPct val="100000"/>
              </a:lnSpc>
              <a:spcBef>
                <a:spcPts val="1400"/>
              </a:spcBef>
              <a:buSzPct val="121000"/>
              <a:buFont typeface="Wingdings" pitchFamily="2" charset="2"/>
              <a:buChar char="§"/>
            </a:pPr>
            <a:r>
              <a:rPr lang="en-US" sz="2400" dirty="0" smtClean="0">
                <a:latin typeface="Abadi" panose="020B0604020104020204" pitchFamily="34" charset="0"/>
              </a:rPr>
              <a:t>KSC LC-39A had the most successful launches of any sites</a:t>
            </a:r>
            <a:endParaRPr lang="en-US" sz="2400" dirty="0" smtClean="0">
              <a:latin typeface="Abadi"/>
            </a:endParaRPr>
          </a:p>
          <a:p>
            <a:pPr>
              <a:lnSpc>
                <a:spcPct val="150000"/>
              </a:lnSpc>
            </a:pPr>
            <a:endParaRPr lang="en-US" sz="2400" dirty="0"/>
          </a:p>
        </p:txBody>
      </p:sp>
    </p:spTree>
    <p:extLst>
      <p:ext uri="{BB962C8B-B14F-4D97-AF65-F5344CB8AC3E}">
        <p14:creationId xmlns=""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673100"/>
            <a:ext cx="10680700" cy="3635867"/>
          </a:xfrm>
          <a:prstGeom prst="rect">
            <a:avLst/>
          </a:prstGeom>
        </p:spPr>
        <p:txBody>
          <a:bodyPr wrap="square">
            <a:spAutoFit/>
          </a:bodyPr>
          <a:lstStyle/>
          <a:p>
            <a:pPr>
              <a:lnSpc>
                <a:spcPct val="170000"/>
              </a:lnSpc>
              <a:spcBef>
                <a:spcPts val="1400"/>
              </a:spcBef>
            </a:pPr>
            <a:r>
              <a:rPr lang="en-US" dirty="0" smtClean="0">
                <a:latin typeface="Abadi"/>
              </a:rPr>
              <a:t>This goal of the project is to create a machine learning pipeline to predict if the first stage will land successfully.</a:t>
            </a:r>
            <a:endParaRPr lang="en-US" dirty="0" smtClean="0">
              <a:latin typeface="Abadi"/>
            </a:endParaRPr>
          </a:p>
          <a:p>
            <a:pPr>
              <a:lnSpc>
                <a:spcPct val="170000"/>
              </a:lnSpc>
              <a:spcBef>
                <a:spcPts val="1400"/>
              </a:spcBef>
            </a:pPr>
            <a:r>
              <a:rPr lang="en-US" b="1" dirty="0" smtClean="0">
                <a:latin typeface="Abadi"/>
              </a:rPr>
              <a:t>Problems </a:t>
            </a:r>
            <a:r>
              <a:rPr lang="en-US" b="1" dirty="0" smtClean="0">
                <a:latin typeface="Abadi"/>
              </a:rPr>
              <a:t>you want to find answers</a:t>
            </a:r>
          </a:p>
          <a:p>
            <a:pPr lvl="1">
              <a:lnSpc>
                <a:spcPct val="170000"/>
              </a:lnSpc>
              <a:spcBef>
                <a:spcPts val="1400"/>
              </a:spcBef>
              <a:buFontTx/>
              <a:buChar char="-"/>
            </a:pPr>
            <a:r>
              <a:rPr lang="en-US" dirty="0" smtClean="0">
                <a:latin typeface="Abadi"/>
              </a:rPr>
              <a:t>What factors determine if the rocket will land successfully?</a:t>
            </a:r>
          </a:p>
          <a:p>
            <a:pPr lvl="1">
              <a:lnSpc>
                <a:spcPct val="170000"/>
              </a:lnSpc>
              <a:spcBef>
                <a:spcPts val="1400"/>
              </a:spcBef>
              <a:buFontTx/>
              <a:buChar char="-"/>
            </a:pPr>
            <a:r>
              <a:rPr lang="en-US" dirty="0" smtClean="0">
                <a:latin typeface="Abadi"/>
              </a:rPr>
              <a:t>The interaction amongst various features that determine the success rate of a successful landing.</a:t>
            </a:r>
          </a:p>
          <a:p>
            <a:pPr lvl="1">
              <a:lnSpc>
                <a:spcPct val="170000"/>
              </a:lnSpc>
              <a:spcBef>
                <a:spcPts val="1400"/>
              </a:spcBef>
              <a:buFontTx/>
              <a:buChar char="-"/>
            </a:pPr>
            <a:r>
              <a:rPr lang="en-US" dirty="0" smtClean="0">
                <a:latin typeface="Abadi"/>
              </a:rPr>
              <a:t>What operating conditions needs to be in place to ensure a successful landing program</a:t>
            </a:r>
            <a:endParaRPr lang="en-US" dirty="0">
              <a:latin typeface="Abadi"/>
            </a:endParaRPr>
          </a:p>
        </p:txBody>
      </p:sp>
      <p:sp>
        <p:nvSpPr>
          <p:cNvPr id="5"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10756900" y="6025573"/>
            <a:ext cx="701072" cy="401638"/>
          </a:xfrm>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6</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7</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9"/>
            <a:ext cx="10104817" cy="40071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buFont typeface="Arial" pitchFamily="34" charset="0"/>
              <a:buChar char="•"/>
            </a:pPr>
            <a:r>
              <a:rPr lang="en-US" sz="8800" dirty="0" smtClean="0">
                <a:solidFill>
                  <a:schemeClr val="tx1"/>
                </a:solidFill>
                <a:latin typeface="Abadi"/>
              </a:rPr>
              <a:t>Data </a:t>
            </a:r>
            <a:r>
              <a:rPr lang="en-US" sz="8800" dirty="0">
                <a:solidFill>
                  <a:schemeClr val="tx1"/>
                </a:solidFill>
                <a:latin typeface="Abadi"/>
              </a:rPr>
              <a:t>collection methodology:</a:t>
            </a:r>
          </a:p>
          <a:p>
            <a:pPr lvl="1">
              <a:lnSpc>
                <a:spcPct val="120000"/>
              </a:lnSpc>
              <a:spcBef>
                <a:spcPts val="1400"/>
              </a:spcBef>
              <a:buFont typeface="Wingdings" pitchFamily="2" charset="2"/>
              <a:buChar char="v"/>
            </a:pPr>
            <a:r>
              <a:rPr lang="en-US" sz="7200" dirty="0" smtClean="0">
                <a:solidFill>
                  <a:schemeClr val="tx1"/>
                </a:solidFill>
                <a:latin typeface="Abadi"/>
              </a:rPr>
              <a:t>Data was collected using </a:t>
            </a:r>
            <a:r>
              <a:rPr lang="en-US" sz="7200" dirty="0" err="1" smtClean="0">
                <a:solidFill>
                  <a:schemeClr val="tx1"/>
                </a:solidFill>
                <a:latin typeface="Abadi"/>
              </a:rPr>
              <a:t>SpaceX</a:t>
            </a:r>
            <a:r>
              <a:rPr lang="en-US" sz="7200" dirty="0" smtClean="0">
                <a:solidFill>
                  <a:schemeClr val="tx1"/>
                </a:solidFill>
                <a:latin typeface="Abadi"/>
              </a:rPr>
              <a:t> API and web scraping from Wikipedia. </a:t>
            </a:r>
            <a:endParaRPr lang="en-US" sz="7200" dirty="0" smtClean="0">
              <a:solidFill>
                <a:schemeClr val="tx1"/>
              </a:solidFill>
              <a:latin typeface="Abadi"/>
            </a:endParaRPr>
          </a:p>
          <a:p>
            <a:pPr>
              <a:lnSpc>
                <a:spcPct val="120000"/>
              </a:lnSpc>
              <a:spcBef>
                <a:spcPts val="1400"/>
              </a:spcBef>
            </a:pPr>
            <a:r>
              <a:rPr lang="en-US" sz="8800" dirty="0" smtClean="0">
                <a:solidFill>
                  <a:schemeClr val="tx1"/>
                </a:solidFill>
                <a:latin typeface="Abadi"/>
              </a:rPr>
              <a:t> Perform data</a:t>
            </a:r>
            <a:r>
              <a:rPr lang="en-US" sz="8800" dirty="0">
                <a:solidFill>
                  <a:schemeClr val="tx1"/>
                </a:solidFill>
                <a:latin typeface="Abadi"/>
              </a:rPr>
              <a:t> wrangling</a:t>
            </a:r>
          </a:p>
          <a:p>
            <a:pPr lvl="1">
              <a:lnSpc>
                <a:spcPct val="170000"/>
              </a:lnSpc>
              <a:spcBef>
                <a:spcPts val="1400"/>
              </a:spcBef>
              <a:buFont typeface="Wingdings" pitchFamily="2" charset="2"/>
              <a:buChar char="v"/>
            </a:pPr>
            <a:r>
              <a:rPr lang="en-US" sz="7200" dirty="0" smtClean="0">
                <a:solidFill>
                  <a:schemeClr val="tx1"/>
                </a:solidFill>
                <a:latin typeface="Abadi"/>
              </a:rPr>
              <a:t>One-hot encoding was applied to categorical </a:t>
            </a:r>
            <a:r>
              <a:rPr lang="en-US" sz="7200" dirty="0" smtClean="0">
                <a:solidFill>
                  <a:schemeClr val="tx1"/>
                </a:solidFill>
                <a:latin typeface="Abadi"/>
              </a:rPr>
              <a:t>features. </a:t>
            </a:r>
            <a:r>
              <a:rPr lang="en-US" sz="7200" dirty="0" smtClean="0">
                <a:solidFill>
                  <a:schemeClr val="tx1"/>
                </a:solidFill>
                <a:latin typeface="Abadi"/>
              </a:rPr>
              <a:t>One hot encoding is a process by which categorical variables are converted into a form that could be provided to ML algorithms to do a better job in prediction. For the K-means Clustering Algorithm, all unique items under Venue Category are one-hot encoded.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ii</a:t>
            </a: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68400" y="1079500"/>
            <a:ext cx="9474200" cy="2736134"/>
          </a:xfrm>
          <a:prstGeom prst="rect">
            <a:avLst/>
          </a:prstGeom>
        </p:spPr>
        <p:txBody>
          <a:bodyPr wrap="square">
            <a:spAutoFit/>
          </a:bodyPr>
          <a:lstStyle/>
          <a:p>
            <a:pPr>
              <a:lnSpc>
                <a:spcPct val="120000"/>
              </a:lnSpc>
              <a:spcBef>
                <a:spcPts val="1400"/>
              </a:spcBef>
              <a:buFont typeface="Arial" pitchFamily="34" charset="0"/>
              <a:buChar char="•"/>
            </a:pPr>
            <a:r>
              <a:rPr lang="en-US" sz="2200" dirty="0" smtClean="0">
                <a:latin typeface="Abadi"/>
              </a:rPr>
              <a:t>Perform exploratory data analysis (EDA) using visualization and SQL</a:t>
            </a:r>
          </a:p>
          <a:p>
            <a:pPr>
              <a:lnSpc>
                <a:spcPct val="120000"/>
              </a:lnSpc>
              <a:spcBef>
                <a:spcPts val="1400"/>
              </a:spcBef>
              <a:buFont typeface="Arial" pitchFamily="34" charset="0"/>
              <a:buChar char="•"/>
            </a:pPr>
            <a:r>
              <a:rPr lang="en-US" sz="2200" dirty="0" smtClean="0">
                <a:latin typeface="Abadi"/>
              </a:rPr>
              <a:t>Perform interactive visual analytics using Folium and </a:t>
            </a:r>
            <a:r>
              <a:rPr lang="en-US" sz="2200" dirty="0" err="1" smtClean="0">
                <a:latin typeface="Abadi"/>
              </a:rPr>
              <a:t>Plotly</a:t>
            </a:r>
            <a:r>
              <a:rPr lang="en-US" sz="2200" dirty="0" smtClean="0">
                <a:latin typeface="Abadi"/>
              </a:rPr>
              <a:t> Dash</a:t>
            </a:r>
          </a:p>
          <a:p>
            <a:pPr>
              <a:lnSpc>
                <a:spcPct val="120000"/>
              </a:lnSpc>
              <a:spcBef>
                <a:spcPts val="1400"/>
              </a:spcBef>
              <a:buFont typeface="Arial" pitchFamily="34" charset="0"/>
              <a:buChar char="•"/>
            </a:pPr>
            <a:r>
              <a:rPr lang="en-US" sz="2200" dirty="0" smtClean="0">
                <a:latin typeface="Abadi"/>
              </a:rPr>
              <a:t>Perform predictive analysis using classification models</a:t>
            </a:r>
          </a:p>
          <a:p>
            <a:pPr lvl="1">
              <a:lnSpc>
                <a:spcPct val="120000"/>
              </a:lnSpc>
              <a:spcBef>
                <a:spcPts val="1400"/>
              </a:spcBef>
              <a:buFont typeface="Wingdings" pitchFamily="2" charset="2"/>
              <a:buChar char="v"/>
            </a:pPr>
            <a:r>
              <a:rPr lang="en-US" sz="2400" dirty="0" smtClean="0"/>
              <a:t>tuning </a:t>
            </a:r>
            <a:r>
              <a:rPr lang="en-US" sz="2400" dirty="0" smtClean="0"/>
              <a:t>and evaluation of classification models to ensure the best results </a:t>
            </a:r>
            <a:endParaRPr lang="en-US" sz="2200" dirty="0">
              <a:latin typeface="Abadi"/>
            </a:endParaRPr>
          </a:p>
        </p:txBody>
      </p:sp>
      <p:sp>
        <p:nvSpPr>
          <p:cNvPr id="5"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10756900" y="6025573"/>
            <a:ext cx="701072" cy="401638"/>
          </a:xfrm>
        </p:spPr>
        <p:txBody>
          <a:bodyPr anchor="ctr">
            <a:normAutofit/>
          </a:bodyPr>
          <a:lstStyle/>
          <a:p>
            <a:pPr>
              <a:spcAft>
                <a:spcPts val="600"/>
              </a:spcAft>
            </a:pPr>
            <a:fld id="{5075537C-CA84-1446-933C-8E9D027F9201}" type="slidenum">
              <a:rPr lang="en-US" smtClean="0"/>
              <a:pPr>
                <a:spcAft>
                  <a:spcPts val="600"/>
                </a:spcAft>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2200" smtClean="0"/>
              <a:pPr/>
              <a:t>9</a:t>
            </a:fld>
            <a:endParaRPr lang="en-US" sz="2200"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9700"/>
            <a:ext cx="10515600" cy="4351338"/>
          </a:xfrm>
          <a:prstGeom prst="rect">
            <a:avLst/>
          </a:prstGeom>
        </p:spPr>
        <p:txBody>
          <a:bodyPr>
            <a:normAutofit fontScale="92500"/>
          </a:bodyPr>
          <a:lstStyle/>
          <a:p>
            <a:pPr>
              <a:lnSpc>
                <a:spcPct val="100000"/>
              </a:lnSpc>
              <a:spcBef>
                <a:spcPts val="1400"/>
              </a:spcBef>
            </a:pPr>
            <a:r>
              <a:rPr lang="en-US" sz="2200" i="1" dirty="0">
                <a:latin typeface="Abadi" panose="020B0604020104020204" pitchFamily="34" charset="0"/>
              </a:rPr>
              <a:t>Describe how data sets were collected. </a:t>
            </a:r>
            <a:endParaRPr lang="en-US" sz="2200" i="1" dirty="0" smtClean="0">
              <a:latin typeface="Abadi" panose="020B0604020104020204" pitchFamily="34" charset="0"/>
            </a:endParaRPr>
          </a:p>
          <a:p>
            <a:pPr>
              <a:lnSpc>
                <a:spcPct val="150000"/>
              </a:lnSpc>
              <a:spcBef>
                <a:spcPts val="1400"/>
              </a:spcBef>
              <a:buNone/>
            </a:pPr>
            <a:r>
              <a:rPr lang="en-US" sz="2200" dirty="0" smtClean="0">
                <a:latin typeface="Abadi"/>
              </a:rPr>
              <a:t>Data collection process involved a combination of API requests from </a:t>
            </a:r>
            <a:r>
              <a:rPr lang="en-US" sz="2200" dirty="0" err="1" smtClean="0">
                <a:latin typeface="Abadi"/>
              </a:rPr>
              <a:t>SpaceX</a:t>
            </a:r>
            <a:r>
              <a:rPr lang="en-US" sz="2200" dirty="0" smtClean="0">
                <a:latin typeface="Abadi"/>
              </a:rPr>
              <a:t> REST API and Web Scraping data from a table in </a:t>
            </a:r>
            <a:r>
              <a:rPr lang="en-US" sz="2200" dirty="0" err="1" smtClean="0">
                <a:latin typeface="Abadi"/>
              </a:rPr>
              <a:t>SpaceX’s</a:t>
            </a:r>
            <a:r>
              <a:rPr lang="en-US" sz="2200" dirty="0" smtClean="0">
                <a:latin typeface="Abadi"/>
              </a:rPr>
              <a:t> Wikipedia entry. We had to use both of these data collection methods in order to get complete information about the launches for a more detailed analysis. </a:t>
            </a:r>
            <a:endParaRPr lang="en-US" sz="2200" dirty="0" smtClean="0">
              <a:latin typeface="Abadi"/>
            </a:endParaRPr>
          </a:p>
          <a:p>
            <a:pPr>
              <a:lnSpc>
                <a:spcPct val="150000"/>
              </a:lnSpc>
              <a:spcBef>
                <a:spcPts val="1400"/>
              </a:spcBef>
              <a:buNone/>
            </a:pPr>
            <a:r>
              <a:rPr lang="en-US" sz="2200" dirty="0" smtClean="0">
                <a:latin typeface="Abadi"/>
              </a:rPr>
              <a:t>Data </a:t>
            </a:r>
            <a:r>
              <a:rPr lang="en-US" sz="2200" dirty="0" smtClean="0">
                <a:latin typeface="Abadi"/>
              </a:rPr>
              <a:t>Columns are obtained by using </a:t>
            </a:r>
            <a:r>
              <a:rPr lang="en-US" sz="2200" dirty="0" err="1" smtClean="0">
                <a:latin typeface="Abadi"/>
              </a:rPr>
              <a:t>SpaceX</a:t>
            </a:r>
            <a:r>
              <a:rPr lang="en-US" sz="2200" dirty="0" smtClean="0">
                <a:latin typeface="Abadi"/>
              </a:rPr>
              <a:t> REST API</a:t>
            </a:r>
            <a:r>
              <a:rPr lang="en-US" sz="2200" dirty="0" smtClean="0">
                <a:latin typeface="Abadi"/>
              </a:rPr>
              <a:t>:</a:t>
            </a:r>
          </a:p>
          <a:p>
            <a:pPr>
              <a:lnSpc>
                <a:spcPct val="150000"/>
              </a:lnSpc>
              <a:spcBef>
                <a:spcPts val="1400"/>
              </a:spcBef>
              <a:buNone/>
            </a:pPr>
            <a:r>
              <a:rPr lang="en-US" sz="2200" dirty="0" smtClean="0">
                <a:latin typeface="Abadi"/>
              </a:rPr>
              <a:t> </a:t>
            </a:r>
            <a:r>
              <a:rPr lang="en-US" sz="2200" dirty="0" err="1" smtClean="0">
                <a:latin typeface="Abadi"/>
              </a:rPr>
              <a:t>FlightNumber</a:t>
            </a:r>
            <a:r>
              <a:rPr lang="en-US" sz="2200" dirty="0" smtClean="0">
                <a:latin typeface="Abadi"/>
              </a:rPr>
              <a:t>, Date, </a:t>
            </a:r>
            <a:r>
              <a:rPr lang="en-US" sz="2200" dirty="0" err="1" smtClean="0">
                <a:latin typeface="Abadi"/>
              </a:rPr>
              <a:t>BoosterVersion</a:t>
            </a:r>
            <a:r>
              <a:rPr lang="en-US" sz="2200" dirty="0" smtClean="0">
                <a:latin typeface="Abadi"/>
              </a:rPr>
              <a:t>, </a:t>
            </a:r>
            <a:r>
              <a:rPr lang="en-US" sz="2200" dirty="0" err="1" smtClean="0">
                <a:latin typeface="Abadi"/>
              </a:rPr>
              <a:t>PayloadMass</a:t>
            </a:r>
            <a:r>
              <a:rPr lang="en-US" sz="2200" dirty="0" smtClean="0">
                <a:latin typeface="Abadi"/>
              </a:rPr>
              <a:t>, Orbit, </a:t>
            </a:r>
            <a:r>
              <a:rPr lang="en-US" sz="2200" dirty="0" err="1" smtClean="0">
                <a:latin typeface="Abadi"/>
              </a:rPr>
              <a:t>LaunchSite</a:t>
            </a:r>
            <a:r>
              <a:rPr lang="en-US" sz="2200" dirty="0" smtClean="0">
                <a:latin typeface="Abadi"/>
              </a:rPr>
              <a:t>, Outcome, Flights, </a:t>
            </a:r>
            <a:r>
              <a:rPr lang="en-US" sz="2200" dirty="0" err="1" smtClean="0">
                <a:latin typeface="Abadi"/>
              </a:rPr>
              <a:t>GridFins</a:t>
            </a:r>
            <a:r>
              <a:rPr lang="en-US" sz="2200" dirty="0" smtClean="0">
                <a:latin typeface="Abadi"/>
              </a:rPr>
              <a:t>, Reused, Legs, </a:t>
            </a:r>
            <a:r>
              <a:rPr lang="en-US" sz="2200" dirty="0" err="1" smtClean="0">
                <a:latin typeface="Abadi"/>
              </a:rPr>
              <a:t>LandingPad</a:t>
            </a:r>
            <a:r>
              <a:rPr lang="en-US" sz="2200" dirty="0" smtClean="0">
                <a:latin typeface="Abadi"/>
              </a:rPr>
              <a:t>, Block, </a:t>
            </a:r>
            <a:r>
              <a:rPr lang="en-US" sz="2200" dirty="0" err="1" smtClean="0">
                <a:latin typeface="Abadi"/>
              </a:rPr>
              <a:t>ReusedCount</a:t>
            </a:r>
            <a:r>
              <a:rPr lang="en-US" sz="2200" dirty="0" smtClean="0">
                <a:latin typeface="Abadi"/>
              </a:rPr>
              <a:t>, Serial, Longitude, </a:t>
            </a:r>
            <a:r>
              <a:rPr lang="en-US" sz="2200" dirty="0" smtClean="0">
                <a:latin typeface="Abadi"/>
              </a:rPr>
              <a:t>Latitude.</a:t>
            </a:r>
          </a:p>
          <a:p>
            <a:pPr marL="0" indent="0">
              <a:buNone/>
            </a:pPr>
            <a:endParaRPr lang="en-US" sz="2200"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200" dirty="0">
                <a:solidFill>
                  <a:srgbClr val="0B49CB"/>
                </a:solidFill>
                <a:latin typeface="Abadi"/>
              </a:rPr>
              <a:t>Data Collection</a:t>
            </a:r>
            <a:endParaRPr lang="en-US" sz="2200" dirty="0">
              <a:solidFill>
                <a:srgbClr val="0B49CB"/>
              </a:solidFill>
            </a:endParaRPr>
          </a:p>
        </p:txBody>
      </p:sp>
    </p:spTree>
    <p:extLst>
      <p:ext uri="{BB962C8B-B14F-4D97-AF65-F5344CB8AC3E}">
        <p14:creationId xmlns="" xmlns:p14="http://schemas.microsoft.com/office/powerpoint/2010/main" val="328866583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4418</TotalTime>
  <Words>1876</Words>
  <Application>Microsoft Macintosh PowerPoint</Application>
  <PresentationFormat>Custom</PresentationFormat>
  <Paragraphs>231</Paragraphs>
  <Slides>49</Slides>
  <Notes>3</Notes>
  <HiddenSlides>0</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Custom Design</vt:lpstr>
      <vt:lpstr>Flow</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DELL</cp:lastModifiedBy>
  <cp:revision>278</cp:revision>
  <dcterms:created xsi:type="dcterms:W3CDTF">2021-04-29T18:58:34Z</dcterms:created>
  <dcterms:modified xsi:type="dcterms:W3CDTF">2022-02-18T16:25:02Z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